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sldIdLst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Library:Caches:TemporaryItems:Outlook%20Temp:Resulta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NP vs PP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NP</c:v>
          </c:tx>
          <c:invertIfNegative val="0"/>
          <c:cat>
            <c:strRef>
              <c:f>'phase 3'!$K$86:$M$86</c:f>
              <c:strCache>
                <c:ptCount val="3"/>
                <c:pt idx="0">
                  <c:v>mES A/B</c:v>
                </c:pt>
                <c:pt idx="1">
                  <c:v>mES AB</c:v>
                </c:pt>
                <c:pt idx="2">
                  <c:v>mES A'/B'</c:v>
                </c:pt>
              </c:strCache>
            </c:strRef>
          </c:cat>
          <c:val>
            <c:numRef>
              <c:f>'phase 3'!$K$87:$M$87</c:f>
              <c:numCache>
                <c:formatCode>General</c:formatCode>
                <c:ptCount val="3"/>
                <c:pt idx="0">
                  <c:v>12.375</c:v>
                </c:pt>
                <c:pt idx="1">
                  <c:v>10.84722222222222</c:v>
                </c:pt>
                <c:pt idx="2">
                  <c:v>4.0</c:v>
                </c:pt>
              </c:numCache>
            </c:numRef>
          </c:val>
        </c:ser>
        <c:ser>
          <c:idx val="1"/>
          <c:order val="1"/>
          <c:tx>
            <c:v>PP</c:v>
          </c:tx>
          <c:invertIfNegative val="0"/>
          <c:cat>
            <c:strRef>
              <c:f>'phase 3'!$K$86:$M$86</c:f>
              <c:strCache>
                <c:ptCount val="3"/>
                <c:pt idx="0">
                  <c:v>mES A/B</c:v>
                </c:pt>
                <c:pt idx="1">
                  <c:v>mES AB</c:v>
                </c:pt>
                <c:pt idx="2">
                  <c:v>mES A'/B'</c:v>
                </c:pt>
              </c:strCache>
            </c:strRef>
          </c:cat>
          <c:val>
            <c:numRef>
              <c:f>'phase 3'!$K$88:$M$88</c:f>
              <c:numCache>
                <c:formatCode>General</c:formatCode>
                <c:ptCount val="3"/>
                <c:pt idx="0">
                  <c:v>1.541666666666667</c:v>
                </c:pt>
                <c:pt idx="1">
                  <c:v>0.111111111111111</c:v>
                </c:pt>
                <c:pt idx="2">
                  <c:v>0.46875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695960"/>
        <c:axId val="2108693000"/>
      </c:barChart>
      <c:catAx>
        <c:axId val="2108695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8693000"/>
        <c:crosses val="autoZero"/>
        <c:auto val="1"/>
        <c:lblAlgn val="ctr"/>
        <c:lblOffset val="100"/>
        <c:noMultiLvlLbl val="0"/>
      </c:catAx>
      <c:valAx>
        <c:axId val="2108693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08695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AB96DC-3801-1742-825C-90CBB61F47EA}" type="datetimeFigureOut">
              <a:rPr lang="nl-NL" smtClean="0"/>
              <a:t>15-02-13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0DE75-77DB-4448-828B-A23E7408C48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15-02-13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928540"/>
            <a:ext cx="9144000" cy="19467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WP 2: </a:t>
            </a:r>
            <a:r>
              <a:rPr lang="nl-NL" dirty="0" err="1" smtClean="0"/>
              <a:t>Mechanisms</a:t>
            </a:r>
            <a:r>
              <a:rPr lang="nl-NL" dirty="0" smtClean="0"/>
              <a:t> of </a:t>
            </a:r>
            <a:r>
              <a:rPr lang="nl-NL" dirty="0" err="1" smtClean="0"/>
              <a:t>conditioning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lead: Tom Beckers (KU Leuven)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86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 A </a:t>
            </a:r>
            <a:r>
              <a:rPr lang="nl-NL" dirty="0" err="1" smtClean="0"/>
              <a:t>hunt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in rats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Mastering </a:t>
            </a:r>
            <a:r>
              <a:rPr lang="nl-NL" dirty="0" err="1"/>
              <a:t>e</a:t>
            </a:r>
            <a:r>
              <a:rPr lang="nl-NL" dirty="0" err="1" smtClean="0"/>
              <a:t>quivalence</a:t>
            </a:r>
            <a:r>
              <a:rPr lang="nl-NL" dirty="0" smtClean="0"/>
              <a:t>: </a:t>
            </a:r>
            <a:r>
              <a:rPr lang="nl-NL" dirty="0" err="1" smtClean="0"/>
              <a:t>reflexivity</a:t>
            </a:r>
            <a:r>
              <a:rPr lang="nl-NL" dirty="0" smtClean="0"/>
              <a:t>, </a:t>
            </a:r>
            <a:r>
              <a:rPr lang="nl-NL" dirty="0" err="1" smtClean="0"/>
              <a:t>symmetry</a:t>
            </a:r>
            <a:r>
              <a:rPr lang="nl-NL" dirty="0" smtClean="0"/>
              <a:t>, </a:t>
            </a:r>
            <a:r>
              <a:rPr lang="nl-NL" dirty="0" err="1" smtClean="0"/>
              <a:t>transitivity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==   </a:t>
            </a:r>
            <a:r>
              <a:rPr lang="nl-NL" sz="6600" dirty="0" smtClean="0"/>
              <a:t>=    “</a:t>
            </a:r>
            <a:r>
              <a:rPr lang="nl-NL" sz="6600" dirty="0" err="1" smtClean="0"/>
              <a:t>apple</a:t>
            </a:r>
            <a:r>
              <a:rPr lang="nl-NL" sz="6600" dirty="0" smtClean="0"/>
              <a:t>”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reflexivity</a:t>
            </a:r>
            <a:r>
              <a:rPr lang="nl-NL" dirty="0" smtClean="0"/>
              <a:t>: A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</a:t>
            </a:r>
            <a:r>
              <a:rPr lang="nl-NL" dirty="0" err="1" smtClean="0"/>
              <a:t>itself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symmetry</a:t>
            </a:r>
            <a:r>
              <a:rPr lang="nl-NL" dirty="0" smtClean="0"/>
              <a:t>: </a:t>
            </a:r>
            <a:r>
              <a:rPr lang="nl-NL" dirty="0" err="1" smtClean="0"/>
              <a:t>If</a:t>
            </a:r>
            <a:r>
              <a:rPr lang="nl-NL" dirty="0" smtClean="0"/>
              <a:t> A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B, </a:t>
            </a:r>
            <a:r>
              <a:rPr lang="nl-NL" dirty="0" err="1" smtClean="0"/>
              <a:t>then</a:t>
            </a:r>
            <a:r>
              <a:rPr lang="nl-NL" dirty="0" smtClean="0"/>
              <a:t> B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A</a:t>
            </a:r>
          </a:p>
          <a:p>
            <a:pPr marL="0" indent="0">
              <a:buNone/>
            </a:pPr>
            <a:r>
              <a:rPr lang="nl-NL" dirty="0" err="1" smtClean="0"/>
              <a:t>transitivity</a:t>
            </a:r>
            <a:r>
              <a:rPr lang="nl-NL" dirty="0" smtClean="0"/>
              <a:t>: </a:t>
            </a:r>
            <a:r>
              <a:rPr lang="nl-NL" dirty="0" err="1" smtClean="0"/>
              <a:t>if</a:t>
            </a:r>
            <a:r>
              <a:rPr lang="nl-NL" dirty="0" smtClean="0"/>
              <a:t> A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B </a:t>
            </a:r>
            <a:r>
              <a:rPr lang="nl-NL" dirty="0" err="1" smtClean="0"/>
              <a:t>and</a:t>
            </a:r>
            <a:r>
              <a:rPr lang="nl-NL" dirty="0" smtClean="0"/>
              <a:t> B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C, </a:t>
            </a:r>
            <a:r>
              <a:rPr lang="nl-NL" dirty="0" err="1" smtClean="0"/>
              <a:t>then</a:t>
            </a:r>
            <a:r>
              <a:rPr lang="nl-NL" dirty="0" smtClean="0"/>
              <a:t> A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onto</a:t>
            </a:r>
            <a:r>
              <a:rPr lang="nl-NL" dirty="0" smtClean="0"/>
              <a:t> C</a:t>
            </a:r>
            <a:endParaRPr lang="nl-NL" dirty="0"/>
          </a:p>
        </p:txBody>
      </p:sp>
      <p:pic>
        <p:nvPicPr>
          <p:cNvPr id="4" name="Afbeelding 3" descr="app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922411" y="2082800"/>
            <a:ext cx="3022600" cy="24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1.3 A </a:t>
            </a:r>
            <a:r>
              <a:rPr lang="nl-NL" dirty="0" err="1" smtClean="0"/>
              <a:t>hunt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in rats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MTS </a:t>
            </a:r>
            <a:r>
              <a:rPr lang="nl-NL" dirty="0" err="1" smtClean="0"/>
              <a:t>task</a:t>
            </a:r>
            <a:r>
              <a:rPr lang="nl-NL" dirty="0" smtClean="0"/>
              <a:t>: </a:t>
            </a:r>
            <a:r>
              <a:rPr lang="nl-NL" dirty="0" err="1" smtClean="0"/>
              <a:t>conditional</a:t>
            </a:r>
            <a:r>
              <a:rPr lang="nl-NL" dirty="0" smtClean="0"/>
              <a:t> </a:t>
            </a:r>
            <a:r>
              <a:rPr lang="nl-NL" dirty="0" err="1" smtClean="0"/>
              <a:t>choice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2" y="1960190"/>
            <a:ext cx="7065526" cy="40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7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175"/>
            <a:ext cx="8334000" cy="900000"/>
          </a:xfrm>
        </p:spPr>
        <p:txBody>
          <a:bodyPr/>
          <a:lstStyle/>
          <a:p>
            <a:r>
              <a:rPr lang="nl-NL" dirty="0" smtClean="0"/>
              <a:t>1.3 A </a:t>
            </a:r>
            <a:r>
              <a:rPr lang="nl-NL" dirty="0" err="1" smtClean="0"/>
              <a:t>hunt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in rats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092799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 </a:t>
            </a:r>
            <a:r>
              <a:rPr lang="nl-NL" dirty="0" err="1" smtClean="0"/>
              <a:t>such</a:t>
            </a:r>
            <a:r>
              <a:rPr lang="nl-NL" dirty="0" smtClean="0"/>
              <a:t> MTS </a:t>
            </a:r>
            <a:r>
              <a:rPr lang="nl-NL" dirty="0" err="1" smtClean="0"/>
              <a:t>tasks</a:t>
            </a:r>
            <a:r>
              <a:rPr lang="nl-NL" dirty="0" smtClean="0"/>
              <a:t>,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readily</a:t>
            </a:r>
            <a:r>
              <a:rPr lang="nl-NL" dirty="0" smtClean="0"/>
              <a:t> </a:t>
            </a:r>
            <a:r>
              <a:rPr lang="nl-NL" dirty="0" err="1" smtClean="0"/>
              <a:t>exhibit</a:t>
            </a:r>
            <a:r>
              <a:rPr lang="nl-NL" dirty="0" smtClean="0"/>
              <a:t> </a:t>
            </a:r>
            <a:r>
              <a:rPr lang="nl-NL" dirty="0" err="1" smtClean="0"/>
              <a:t>reflexivity</a:t>
            </a:r>
            <a:r>
              <a:rPr lang="nl-NL" dirty="0" smtClean="0"/>
              <a:t>, </a:t>
            </a:r>
            <a:r>
              <a:rPr lang="nl-NL" dirty="0" err="1" smtClean="0"/>
              <a:t>transitivity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animals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reflexivity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transitivity</a:t>
            </a:r>
            <a:r>
              <a:rPr lang="nl-NL" dirty="0" smtClean="0"/>
              <a:t>, but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is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weak</a:t>
            </a:r>
            <a:r>
              <a:rPr lang="nl-NL" dirty="0" smtClean="0"/>
              <a:t> at best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equivalence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versus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equivalence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of factors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typically</a:t>
            </a:r>
            <a:r>
              <a:rPr lang="nl-NL" dirty="0" smtClean="0"/>
              <a:t> </a:t>
            </a:r>
            <a:r>
              <a:rPr lang="nl-NL" dirty="0" err="1" smtClean="0"/>
              <a:t>accompany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:</a:t>
            </a:r>
          </a:p>
          <a:p>
            <a:pPr marL="702900" lvl="1" indent="-342900"/>
            <a:r>
              <a:rPr lang="nl-NL" dirty="0" err="1" smtClean="0"/>
              <a:t>intermixed</a:t>
            </a:r>
            <a:r>
              <a:rPr lang="nl-NL" dirty="0" smtClean="0"/>
              <a:t> </a:t>
            </a:r>
            <a:r>
              <a:rPr lang="nl-NL" dirty="0" err="1" smtClean="0"/>
              <a:t>identity</a:t>
            </a:r>
            <a:r>
              <a:rPr lang="nl-NL" dirty="0" smtClean="0"/>
              <a:t> training</a:t>
            </a:r>
          </a:p>
          <a:p>
            <a:pPr marL="702900" lvl="1" indent="-342900"/>
            <a:r>
              <a:rPr lang="nl-NL" dirty="0" smtClean="0"/>
              <a:t>multiple </a:t>
            </a:r>
            <a:r>
              <a:rPr lang="nl-NL" dirty="0" err="1" smtClean="0"/>
              <a:t>exemplar</a:t>
            </a:r>
            <a:r>
              <a:rPr lang="nl-NL" dirty="0" smtClean="0"/>
              <a:t> training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72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Development of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PIs</a:t>
            </a:r>
            <a:r>
              <a:rPr lang="nl-NL" dirty="0"/>
              <a:t>: Beckers, De </a:t>
            </a:r>
            <a:r>
              <a:rPr lang="nl-NL" dirty="0" smtClean="0"/>
              <a:t>Houwer, Teresa McCormack (</a:t>
            </a:r>
            <a:r>
              <a:rPr lang="nl-NL" dirty="0" err="1" smtClean="0"/>
              <a:t>Queen’s</a:t>
            </a:r>
            <a:r>
              <a:rPr lang="nl-NL" dirty="0" smtClean="0"/>
              <a:t> University Belfast)</a:t>
            </a:r>
            <a:endParaRPr lang="nl-NL" dirty="0"/>
          </a:p>
          <a:p>
            <a:r>
              <a:rPr lang="nl-NL" dirty="0" smtClean="0"/>
              <a:t>researcher: PhD student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hired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topics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patterning</a:t>
            </a:r>
            <a:r>
              <a:rPr lang="nl-NL" dirty="0" smtClean="0"/>
              <a:t> (</a:t>
            </a:r>
            <a:r>
              <a:rPr lang="nl-NL" dirty="0" err="1" smtClean="0"/>
              <a:t>generalization</a:t>
            </a:r>
            <a:r>
              <a:rPr lang="nl-NL" dirty="0" smtClean="0"/>
              <a:t>)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r>
              <a:rPr lang="nl-NL" dirty="0" smtClean="0"/>
              <a:t> of </a:t>
            </a:r>
            <a:r>
              <a:rPr lang="nl-NL" dirty="0" err="1" smtClean="0"/>
              <a:t>reasoning</a:t>
            </a:r>
            <a:r>
              <a:rPr lang="nl-NL" dirty="0" smtClean="0"/>
              <a:t> </a:t>
            </a:r>
            <a:r>
              <a:rPr lang="nl-NL" dirty="0" err="1" smtClean="0"/>
              <a:t>abilities</a:t>
            </a:r>
            <a:endParaRPr lang="nl-NL" dirty="0" smtClean="0"/>
          </a:p>
          <a:p>
            <a:r>
              <a:rPr lang="nl-NL" dirty="0" smtClean="0"/>
              <a:t>does </a:t>
            </a:r>
            <a:r>
              <a:rPr lang="nl-NL" dirty="0" err="1" smtClean="0"/>
              <a:t>blocking</a:t>
            </a:r>
            <a:r>
              <a:rPr lang="nl-NL" dirty="0" smtClean="0"/>
              <a:t> </a:t>
            </a:r>
            <a:r>
              <a:rPr lang="nl-NL" dirty="0" err="1" smtClean="0"/>
              <a:t>reflect</a:t>
            </a:r>
            <a:r>
              <a:rPr lang="nl-NL" dirty="0" smtClean="0"/>
              <a:t> a </a:t>
            </a:r>
            <a:r>
              <a:rPr lang="nl-NL" dirty="0" err="1" smtClean="0"/>
              <a:t>lack</a:t>
            </a:r>
            <a:r>
              <a:rPr lang="nl-NL" dirty="0" smtClean="0"/>
              <a:t> of </a:t>
            </a:r>
            <a:r>
              <a:rPr lang="nl-NL" dirty="0" err="1" smtClean="0"/>
              <a:t>association</a:t>
            </a:r>
            <a:r>
              <a:rPr lang="nl-NL" dirty="0" smtClean="0"/>
              <a:t> – </a:t>
            </a:r>
            <a:r>
              <a:rPr lang="nl-NL" dirty="0" err="1" smtClean="0"/>
              <a:t>Pavlovian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Instrumental</a:t>
            </a:r>
            <a:r>
              <a:rPr lang="nl-NL" dirty="0" smtClean="0"/>
              <a:t> Transfer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69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Learning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in the absence of awareness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PIs</a:t>
            </a:r>
            <a:r>
              <a:rPr lang="nl-NL" dirty="0" smtClean="0"/>
              <a:t>: </a:t>
            </a:r>
            <a:r>
              <a:rPr lang="nl-NL" dirty="0" err="1" smtClean="0"/>
              <a:t>Peigneux</a:t>
            </a:r>
            <a:r>
              <a:rPr lang="nl-NL" dirty="0" smtClean="0"/>
              <a:t>, Beckers</a:t>
            </a:r>
          </a:p>
          <a:p>
            <a:r>
              <a:rPr lang="nl-NL" dirty="0" err="1" smtClean="0"/>
              <a:t>Researchers</a:t>
            </a:r>
            <a:r>
              <a:rPr lang="nl-NL" dirty="0" smtClean="0"/>
              <a:t>: </a:t>
            </a:r>
            <a:r>
              <a:rPr lang="nl-NL" dirty="0" err="1" smtClean="0"/>
              <a:t>Mehdi</a:t>
            </a:r>
            <a:r>
              <a:rPr lang="nl-NL" dirty="0" smtClean="0"/>
              <a:t> Gilson, </a:t>
            </a:r>
            <a:r>
              <a:rPr lang="nl-NL" dirty="0" err="1"/>
              <a:t>Juliane</a:t>
            </a:r>
            <a:r>
              <a:rPr lang="nl-NL" dirty="0"/>
              <a:t> </a:t>
            </a:r>
            <a:r>
              <a:rPr lang="nl-NL" dirty="0" err="1" smtClean="0"/>
              <a:t>Farthouat</a:t>
            </a:r>
            <a:r>
              <a:rPr lang="nl-NL" dirty="0" smtClean="0"/>
              <a:t>, Yannick </a:t>
            </a:r>
            <a:r>
              <a:rPr lang="nl-NL" dirty="0" err="1" smtClean="0"/>
              <a:t>Boddez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372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overall </a:t>
            </a:r>
            <a:r>
              <a:rPr lang="nl-NL" dirty="0" err="1" smtClean="0"/>
              <a:t>aim</a:t>
            </a:r>
            <a:r>
              <a:rPr lang="nl-NL" dirty="0" smtClean="0"/>
              <a:t> of WP2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double </a:t>
            </a:r>
            <a:r>
              <a:rPr lang="nl-NL" dirty="0" err="1" smtClean="0"/>
              <a:t>aim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involvement</a:t>
            </a:r>
            <a:r>
              <a:rPr lang="nl-NL" dirty="0" smtClean="0"/>
              <a:t> of “high-level” </a:t>
            </a:r>
            <a:r>
              <a:rPr lang="nl-NL" dirty="0" err="1" smtClean="0"/>
              <a:t>cognition</a:t>
            </a:r>
            <a:r>
              <a:rPr lang="nl-NL" dirty="0" smtClean="0"/>
              <a:t> in </a:t>
            </a:r>
            <a:r>
              <a:rPr lang="nl-NL" dirty="0" err="1" smtClean="0"/>
              <a:t>seemingly</a:t>
            </a:r>
            <a:r>
              <a:rPr lang="nl-NL" dirty="0" smtClean="0"/>
              <a:t> low-level </a:t>
            </a:r>
            <a:r>
              <a:rPr lang="nl-NL" dirty="0" err="1" smtClean="0"/>
              <a:t>associative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phenomena</a:t>
            </a:r>
            <a:endParaRPr lang="nl-NL" dirty="0" smtClean="0"/>
          </a:p>
          <a:p>
            <a:pPr marL="720000" lvl="2" indent="0">
              <a:buNone/>
            </a:pPr>
            <a:r>
              <a:rPr lang="nl-NL" dirty="0" smtClean="0"/>
              <a:t>“are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more complex </a:t>
            </a:r>
            <a:r>
              <a:rPr lang="nl-NL" dirty="0" err="1" smtClean="0"/>
              <a:t>than</a:t>
            </a:r>
            <a:r>
              <a:rPr lang="nl-NL" dirty="0" smtClean="0"/>
              <a:t> we </a:t>
            </a:r>
            <a:r>
              <a:rPr lang="nl-NL" dirty="0" err="1" smtClean="0"/>
              <a:t>think</a:t>
            </a:r>
            <a:r>
              <a:rPr lang="nl-NL" dirty="0" smtClean="0"/>
              <a:t>?”</a:t>
            </a:r>
          </a:p>
          <a:p>
            <a:pPr>
              <a:buFontTx/>
              <a:buChar char="-"/>
            </a:pPr>
            <a:r>
              <a:rPr lang="nl-NL" dirty="0" err="1" smtClean="0"/>
              <a:t>investigate</a:t>
            </a:r>
            <a:r>
              <a:rPr lang="nl-NL" dirty="0" smtClean="0"/>
              <a:t> </a:t>
            </a:r>
            <a:r>
              <a:rPr lang="nl-NL" dirty="0" err="1" smtClean="0"/>
              <a:t>possibility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associative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in the absence of awareness</a:t>
            </a:r>
          </a:p>
          <a:p>
            <a:pPr marL="720000" lvl="2" indent="0">
              <a:buNone/>
            </a:pPr>
            <a:r>
              <a:rPr lang="nl-NL" dirty="0" smtClean="0"/>
              <a:t>“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more basic </a:t>
            </a:r>
            <a:r>
              <a:rPr lang="nl-NL" dirty="0" err="1" smtClean="0"/>
              <a:t>than</a:t>
            </a:r>
            <a:r>
              <a:rPr lang="nl-NL" dirty="0" smtClean="0"/>
              <a:t> we </a:t>
            </a:r>
            <a:r>
              <a:rPr lang="nl-NL" dirty="0" err="1" smtClean="0"/>
              <a:t>think</a:t>
            </a:r>
            <a:r>
              <a:rPr lang="nl-NL" dirty="0" smtClean="0"/>
              <a:t>?”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comparative</a:t>
            </a:r>
            <a:r>
              <a:rPr lang="nl-NL" dirty="0" smtClean="0"/>
              <a:t> / </a:t>
            </a:r>
            <a:r>
              <a:rPr lang="nl-NL" dirty="0" err="1" smtClean="0"/>
              <a:t>developmental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5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</a:t>
            </a:r>
            <a:r>
              <a:rPr lang="nl-NL" dirty="0" err="1" smtClean="0"/>
              <a:t>lines</a:t>
            </a:r>
            <a:r>
              <a:rPr lang="nl-NL" dirty="0" smtClean="0"/>
              <a:t> of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inference</a:t>
            </a:r>
            <a:r>
              <a:rPr lang="nl-NL" dirty="0" smtClean="0"/>
              <a:t>-making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in rat </a:t>
            </a:r>
            <a:r>
              <a:rPr lang="nl-NL" dirty="0" err="1" smtClean="0"/>
              <a:t>Pavlovian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–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humans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reliance</a:t>
            </a:r>
            <a:r>
              <a:rPr lang="nl-NL" dirty="0" smtClean="0"/>
              <a:t> of </a:t>
            </a:r>
            <a:r>
              <a:rPr lang="nl-NL" dirty="0" err="1" smtClean="0"/>
              <a:t>children’s</a:t>
            </a:r>
            <a:r>
              <a:rPr lang="nl-NL" dirty="0" smtClean="0"/>
              <a:t>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on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reasoning</a:t>
            </a:r>
            <a:r>
              <a:rPr lang="nl-NL" dirty="0" smtClean="0"/>
              <a:t> </a:t>
            </a:r>
            <a:r>
              <a:rPr lang="nl-NL" dirty="0" err="1" smtClean="0"/>
              <a:t>abilities</a:t>
            </a:r>
            <a:r>
              <a:rPr lang="nl-NL" dirty="0" smtClean="0"/>
              <a:t> –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adults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in the absence of awareness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9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</a:t>
            </a:r>
            <a:r>
              <a:rPr lang="nl-NL" dirty="0" err="1" smtClean="0"/>
              <a:t>lines</a:t>
            </a:r>
            <a:r>
              <a:rPr lang="nl-NL" dirty="0" smtClean="0"/>
              <a:t> of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inference</a:t>
            </a:r>
            <a:r>
              <a:rPr lang="nl-NL" dirty="0" smtClean="0"/>
              <a:t>-making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rule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in rat </a:t>
            </a:r>
            <a:r>
              <a:rPr lang="nl-NL" dirty="0" err="1" smtClean="0"/>
              <a:t>Pavlovian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–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humans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smtClean="0"/>
              <a:t>	partners: KU Leuven (Beckers) / U Gent (De Houwer)			</a:t>
            </a:r>
            <a:endParaRPr lang="nl-NL" dirty="0"/>
          </a:p>
          <a:p>
            <a:r>
              <a:rPr lang="nl-NL" dirty="0" err="1" smtClean="0"/>
              <a:t>reliance</a:t>
            </a:r>
            <a:r>
              <a:rPr lang="nl-NL" dirty="0" smtClean="0"/>
              <a:t> of </a:t>
            </a:r>
            <a:r>
              <a:rPr lang="nl-NL" dirty="0" err="1" smtClean="0"/>
              <a:t>children’s</a:t>
            </a:r>
            <a:r>
              <a:rPr lang="nl-NL" dirty="0" smtClean="0"/>
              <a:t>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on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reasoning</a:t>
            </a:r>
            <a:r>
              <a:rPr lang="nl-NL" dirty="0" smtClean="0"/>
              <a:t> </a:t>
            </a:r>
            <a:r>
              <a:rPr lang="nl-NL" dirty="0" err="1" smtClean="0"/>
              <a:t>abilities</a:t>
            </a:r>
            <a:r>
              <a:rPr lang="nl-NL" dirty="0" smtClean="0"/>
              <a:t> –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adults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/>
              <a:t>partners: KU Leuven (Beckers) / U Gent (De Houwer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err="1" smtClean="0"/>
              <a:t>with</a:t>
            </a:r>
            <a:r>
              <a:rPr lang="nl-NL" dirty="0" smtClean="0"/>
              <a:t> Teresa McCormack (QU Belfast)</a:t>
            </a:r>
          </a:p>
          <a:p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conditioning</a:t>
            </a:r>
            <a:r>
              <a:rPr lang="nl-NL" dirty="0" smtClean="0"/>
              <a:t> in the absence of awareness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partners: ULB (</a:t>
            </a:r>
            <a:r>
              <a:rPr lang="nl-NL" dirty="0" err="1" smtClean="0"/>
              <a:t>Peigneux</a:t>
            </a:r>
            <a:r>
              <a:rPr lang="nl-NL" dirty="0" smtClean="0"/>
              <a:t>) / KU Leuven (Beckers)</a:t>
            </a:r>
          </a:p>
        </p:txBody>
      </p:sp>
    </p:spTree>
    <p:extLst>
      <p:ext uri="{BB962C8B-B14F-4D97-AF65-F5344CB8AC3E}">
        <p14:creationId xmlns:p14="http://schemas.microsoft.com/office/powerpoint/2010/main" val="15665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funding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staff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research on-</a:t>
            </a:r>
            <a:r>
              <a:rPr lang="nl-NL" dirty="0" err="1" smtClean="0"/>
              <a:t>going</a:t>
            </a:r>
            <a:r>
              <a:rPr lang="nl-NL" dirty="0" smtClean="0"/>
              <a:t> in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lines</a:t>
            </a:r>
            <a:endParaRPr lang="nl-NL" dirty="0" smtClean="0"/>
          </a:p>
          <a:p>
            <a:r>
              <a:rPr lang="nl-NL" dirty="0" err="1" smtClean="0"/>
              <a:t>partly</a:t>
            </a:r>
            <a:r>
              <a:rPr lang="nl-NL" dirty="0" smtClean="0"/>
              <a:t> </a:t>
            </a:r>
            <a:r>
              <a:rPr lang="nl-NL" dirty="0" err="1" smtClean="0"/>
              <a:t>funded</a:t>
            </a:r>
            <a:r>
              <a:rPr lang="nl-NL" dirty="0" smtClean="0"/>
              <a:t> </a:t>
            </a:r>
            <a:r>
              <a:rPr lang="nl-NL" dirty="0" err="1" smtClean="0"/>
              <a:t>externally</a:t>
            </a:r>
            <a:r>
              <a:rPr lang="nl-NL" dirty="0" smtClean="0"/>
              <a:t>, </a:t>
            </a:r>
            <a:r>
              <a:rPr lang="nl-NL" dirty="0" err="1" smtClean="0"/>
              <a:t>partly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IUAP</a:t>
            </a:r>
          </a:p>
          <a:p>
            <a:endParaRPr lang="nl-NL" dirty="0"/>
          </a:p>
          <a:p>
            <a:r>
              <a:rPr lang="nl-NL" dirty="0" smtClean="0"/>
              <a:t>line 1: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staff</a:t>
            </a:r>
            <a:endParaRPr lang="nl-NL" dirty="0" smtClean="0"/>
          </a:p>
          <a:p>
            <a:r>
              <a:rPr lang="nl-NL" dirty="0" smtClean="0"/>
              <a:t>line 2: </a:t>
            </a:r>
            <a:r>
              <a:rPr lang="nl-NL" dirty="0" err="1" smtClean="0"/>
              <a:t>previously</a:t>
            </a:r>
            <a:r>
              <a:rPr lang="nl-NL" dirty="0" smtClean="0"/>
              <a:t> ESRC, </a:t>
            </a:r>
            <a:r>
              <a:rPr lang="nl-NL" dirty="0" smtClean="0">
                <a:solidFill>
                  <a:srgbClr val="FF0000"/>
                </a:solidFill>
              </a:rPr>
              <a:t>1 PhD student </a:t>
            </a:r>
            <a:r>
              <a:rPr lang="nl-NL" dirty="0" err="1" smtClean="0">
                <a:solidFill>
                  <a:srgbClr val="FF0000"/>
                </a:solidFill>
              </a:rPr>
              <a:t>to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hired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line 3: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funding</a:t>
            </a:r>
            <a:r>
              <a:rPr lang="nl-NL" dirty="0" smtClean="0"/>
              <a:t> (</a:t>
            </a:r>
            <a:r>
              <a:rPr lang="nl-NL" dirty="0" err="1" smtClean="0"/>
              <a:t>Peigneux</a:t>
            </a:r>
            <a:r>
              <a:rPr lang="nl-NL" dirty="0" smtClean="0"/>
              <a:t>), </a:t>
            </a:r>
            <a:r>
              <a:rPr lang="nl-NL" dirty="0" smtClean="0">
                <a:solidFill>
                  <a:srgbClr val="FF0000"/>
                </a:solidFill>
              </a:rPr>
              <a:t>1 postdoc (</a:t>
            </a:r>
            <a:r>
              <a:rPr lang="nl-NL" dirty="0" err="1" smtClean="0">
                <a:solidFill>
                  <a:srgbClr val="FF0000"/>
                </a:solidFill>
              </a:rPr>
              <a:t>Boddez</a:t>
            </a:r>
            <a:r>
              <a:rPr lang="nl-NL" dirty="0" smtClean="0">
                <a:solidFill>
                  <a:srgbClr val="FF0000"/>
                </a:solidFill>
              </a:rPr>
              <a:t>)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2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inference</a:t>
            </a:r>
            <a:r>
              <a:rPr lang="nl-NL" dirty="0"/>
              <a:t>-making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rule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in rat </a:t>
            </a:r>
            <a:r>
              <a:rPr lang="nl-NL" dirty="0" err="1"/>
              <a:t>Pavlovian</a:t>
            </a:r>
            <a:r>
              <a:rPr lang="nl-NL" dirty="0"/>
              <a:t> </a:t>
            </a:r>
            <a:r>
              <a:rPr lang="nl-NL" dirty="0" err="1" smtClean="0"/>
              <a:t>conditioning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PIs</a:t>
            </a:r>
            <a:r>
              <a:rPr lang="nl-NL" dirty="0" smtClean="0"/>
              <a:t>: Beckers, De Houwer</a:t>
            </a:r>
          </a:p>
          <a:p>
            <a:r>
              <a:rPr lang="nl-NL" dirty="0" err="1" smtClean="0"/>
              <a:t>researchers</a:t>
            </a:r>
            <a:r>
              <a:rPr lang="nl-NL" dirty="0" smtClean="0"/>
              <a:t>: Elisa Maes (FWO), Sarah </a:t>
            </a:r>
            <a:r>
              <a:rPr lang="nl-NL" dirty="0" err="1" smtClean="0"/>
              <a:t>Beurms</a:t>
            </a:r>
            <a:r>
              <a:rPr lang="nl-NL" dirty="0" smtClean="0"/>
              <a:t> (FWO)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subtopics</a:t>
            </a:r>
            <a:r>
              <a:rPr lang="nl-NL" dirty="0" smtClean="0"/>
              <a:t>:</a:t>
            </a:r>
          </a:p>
          <a:p>
            <a:r>
              <a:rPr lang="nl-NL" dirty="0" smtClean="0"/>
              <a:t>forward </a:t>
            </a:r>
            <a:r>
              <a:rPr lang="nl-NL" dirty="0" err="1" smtClean="0"/>
              <a:t>blocking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inference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patterning</a:t>
            </a:r>
            <a:r>
              <a:rPr lang="nl-NL" dirty="0" smtClean="0"/>
              <a:t> in rats versus </a:t>
            </a:r>
            <a:r>
              <a:rPr lang="nl-NL" dirty="0" err="1" smtClean="0"/>
              <a:t>humans</a:t>
            </a:r>
            <a:endParaRPr lang="nl-NL" dirty="0" smtClean="0"/>
          </a:p>
          <a:p>
            <a:r>
              <a:rPr lang="nl-NL" dirty="0" err="1" smtClean="0"/>
              <a:t>equivalence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in rats – </a:t>
            </a:r>
            <a:r>
              <a:rPr lang="nl-NL" dirty="0" err="1" smtClean="0"/>
              <a:t>language</a:t>
            </a:r>
            <a:r>
              <a:rPr lang="nl-NL" dirty="0" smtClean="0"/>
              <a:t> without </a:t>
            </a:r>
            <a:r>
              <a:rPr lang="nl-NL" dirty="0" err="1" smtClean="0"/>
              <a:t>language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00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1.1 forward </a:t>
            </a:r>
            <a:r>
              <a:rPr lang="nl-NL" dirty="0" err="1" smtClean="0"/>
              <a:t>blocking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inference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Discounting</a:t>
            </a:r>
            <a:r>
              <a:rPr lang="nl-NL" dirty="0" smtClean="0"/>
              <a:t> of X </a:t>
            </a:r>
            <a:r>
              <a:rPr lang="nl-NL" dirty="0" err="1" smtClean="0"/>
              <a:t>after</a:t>
            </a:r>
            <a:r>
              <a:rPr lang="nl-NL" dirty="0" smtClean="0"/>
              <a:t> A+/AX+ </a:t>
            </a:r>
            <a:r>
              <a:rPr lang="nl-NL" dirty="0" err="1" smtClean="0"/>
              <a:t>learning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Associative</a:t>
            </a:r>
            <a:r>
              <a:rPr lang="nl-NL" dirty="0" smtClean="0"/>
              <a:t> or </a:t>
            </a:r>
            <a:r>
              <a:rPr lang="nl-NL" dirty="0" err="1" smtClean="0"/>
              <a:t>inferential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578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1.2 </a:t>
            </a:r>
            <a:r>
              <a:rPr lang="nl-NL" dirty="0" err="1" smtClean="0"/>
              <a:t>Patterning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rule-based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patterning</a:t>
            </a:r>
            <a:r>
              <a:rPr lang="nl-NL" dirty="0" smtClean="0"/>
              <a:t>: A- / B- / AB+</a:t>
            </a:r>
          </a:p>
          <a:p>
            <a:pPr marL="0" indent="0">
              <a:buNone/>
            </a:pP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 smtClean="0"/>
              <a:t>patterning</a:t>
            </a:r>
            <a:r>
              <a:rPr lang="nl-NL" dirty="0" smtClean="0"/>
              <a:t>: A+ / B+ / AB-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humans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rats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Afterwards</a:t>
            </a:r>
            <a:r>
              <a:rPr lang="nl-NL" dirty="0" smtClean="0"/>
              <a:t> training of C+, D+, E-, F-</a:t>
            </a:r>
          </a:p>
          <a:p>
            <a:pPr marL="0" indent="0">
              <a:buNone/>
            </a:pPr>
            <a:r>
              <a:rPr lang="nl-NL" dirty="0" err="1" smtClean="0"/>
              <a:t>Responding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CD, EF?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Rule-based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r>
              <a:rPr lang="nl-NL" dirty="0" smtClean="0"/>
              <a:t> vs.	CD &lt; EF</a:t>
            </a:r>
          </a:p>
          <a:p>
            <a:pPr marL="0" indent="0">
              <a:buNone/>
            </a:pPr>
            <a:r>
              <a:rPr lang="nl-NL" dirty="0" err="1" smtClean="0"/>
              <a:t>Perceptual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r>
              <a:rPr lang="nl-NL" dirty="0" smtClean="0"/>
              <a:t>		CD &gt; 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49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1.2 </a:t>
            </a:r>
            <a:r>
              <a:rPr lang="nl-NL" dirty="0" err="1" smtClean="0"/>
              <a:t>Patterning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rule-based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Extensive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rule-based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r>
              <a:rPr lang="nl-NL" dirty="0" smtClean="0"/>
              <a:t> in </a:t>
            </a:r>
            <a:r>
              <a:rPr lang="nl-NL" dirty="0" err="1" smtClean="0"/>
              <a:t>humans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finished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demonstrates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rats are </a:t>
            </a:r>
            <a:r>
              <a:rPr lang="nl-NL" dirty="0" err="1" smtClean="0"/>
              <a:t>inclined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perceptual</a:t>
            </a:r>
            <a:r>
              <a:rPr lang="nl-NL" dirty="0" smtClean="0"/>
              <a:t> </a:t>
            </a:r>
            <a:r>
              <a:rPr lang="nl-NL" dirty="0" err="1" smtClean="0"/>
              <a:t>generalization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On-</a:t>
            </a:r>
            <a:r>
              <a:rPr lang="nl-NL" dirty="0" err="1" smtClean="0"/>
              <a:t>going</a:t>
            </a:r>
            <a:r>
              <a:rPr lang="nl-NL" dirty="0" smtClean="0"/>
              <a:t>: </a:t>
            </a:r>
            <a:r>
              <a:rPr lang="nl-NL" dirty="0" err="1" smtClean="0"/>
              <a:t>testing</a:t>
            </a:r>
            <a:r>
              <a:rPr lang="nl-NL" dirty="0" smtClean="0"/>
              <a:t> in </a:t>
            </a:r>
            <a:r>
              <a:rPr lang="nl-NL" dirty="0" err="1" smtClean="0"/>
              <a:t>humans</a:t>
            </a:r>
            <a:r>
              <a:rPr lang="nl-NL" dirty="0" smtClean="0"/>
              <a:t> / </a:t>
            </a:r>
            <a:r>
              <a:rPr lang="nl-NL" dirty="0" err="1" smtClean="0"/>
              <a:t>sequential</a:t>
            </a:r>
            <a:r>
              <a:rPr lang="nl-NL" dirty="0" smtClean="0"/>
              <a:t> </a:t>
            </a:r>
            <a:r>
              <a:rPr lang="nl-NL" dirty="0" err="1" smtClean="0"/>
              <a:t>Bayesian</a:t>
            </a:r>
            <a:r>
              <a:rPr lang="nl-NL" dirty="0" smtClean="0"/>
              <a:t> model </a:t>
            </a:r>
            <a:r>
              <a:rPr lang="nl-NL" dirty="0" err="1" smtClean="0"/>
              <a:t>that</a:t>
            </a:r>
            <a:r>
              <a:rPr lang="nl-NL" dirty="0" smtClean="0"/>
              <a:t> combines model </a:t>
            </a:r>
            <a:r>
              <a:rPr lang="nl-NL" dirty="0" err="1" smtClean="0"/>
              <a:t>selection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weight</a:t>
            </a:r>
            <a:r>
              <a:rPr lang="nl-NL" dirty="0" smtClean="0"/>
              <a:t> updating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Next: </a:t>
            </a:r>
            <a:r>
              <a:rPr lang="nl-NL" dirty="0" err="1" smtClean="0"/>
              <a:t>pushing</a:t>
            </a:r>
            <a:r>
              <a:rPr lang="nl-NL" dirty="0" smtClean="0"/>
              <a:t> the </a:t>
            </a:r>
            <a:r>
              <a:rPr lang="nl-NL" dirty="0" err="1" smtClean="0"/>
              <a:t>limits</a:t>
            </a:r>
            <a:endParaRPr lang="nl-NL" dirty="0"/>
          </a:p>
        </p:txBody>
      </p:sp>
      <p:graphicFrame>
        <p:nvGraphicFramePr>
          <p:cNvPr id="4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418257"/>
              </p:ext>
            </p:extLst>
          </p:nvPr>
        </p:nvGraphicFramePr>
        <p:xfrm>
          <a:off x="3729946" y="4099127"/>
          <a:ext cx="4540027" cy="22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561432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Leuven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corporate-KULeuven.thmx</Template>
  <TotalTime>823</TotalTime>
  <Words>546</Words>
  <Application>Microsoft Macintosh PowerPoint</Application>
  <PresentationFormat>Diavoorstelling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corporate-KULeuven</vt:lpstr>
      <vt:lpstr>Corporate-KU Leuven-Liggend-Achtergrond Wit en Watermerk</vt:lpstr>
      <vt:lpstr>WP 2: Mechanisms of conditioning and causal learning</vt:lpstr>
      <vt:lpstr>overall aim of WP2</vt:lpstr>
      <vt:lpstr>3 lines of research</vt:lpstr>
      <vt:lpstr>3 lines of research</vt:lpstr>
      <vt:lpstr>funding and staff</vt:lpstr>
      <vt:lpstr>inference-making and rule learning in rat Pavlovian conditioning</vt:lpstr>
      <vt:lpstr>1.1 forward blocking and inference</vt:lpstr>
      <vt:lpstr>1.2 Patterning and rule-based generalization</vt:lpstr>
      <vt:lpstr>1.2 Patterning and rule-based generalization</vt:lpstr>
      <vt:lpstr>1.3 A hunt for symmetry in rats</vt:lpstr>
      <vt:lpstr>1.3 A hunt for symmetry in rats</vt:lpstr>
      <vt:lpstr>1.3 A hunt for symmetry in rats</vt:lpstr>
      <vt:lpstr>2. Development of causal learning</vt:lpstr>
      <vt:lpstr>3. Learning and conditioning in the absence of awareness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2: Mechanisms of conditioning and causal learning</dc:title>
  <dc:creator>Tom Beckers</dc:creator>
  <cp:lastModifiedBy>Tom Beckers</cp:lastModifiedBy>
  <cp:revision>12</cp:revision>
  <dcterms:created xsi:type="dcterms:W3CDTF">2013-02-14T11:07:33Z</dcterms:created>
  <dcterms:modified xsi:type="dcterms:W3CDTF">2013-02-15T13:28:27Z</dcterms:modified>
</cp:coreProperties>
</file>