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10" r:id="rId2"/>
  </p:sldMasterIdLst>
  <p:notesMasterIdLst>
    <p:notesMasterId r:id="rId10"/>
  </p:notesMasterIdLst>
  <p:handoutMasterIdLst>
    <p:handoutMasterId r:id="rId11"/>
  </p:handoutMasterIdLst>
  <p:sldIdLst>
    <p:sldId id="256" r:id="rId3"/>
    <p:sldId id="261" r:id="rId4"/>
    <p:sldId id="267" r:id="rId5"/>
    <p:sldId id="262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E8A"/>
    <a:srgbClr val="1D8DB0"/>
    <a:srgbClr val="147694"/>
    <a:srgbClr val="177E9D"/>
    <a:srgbClr val="00407A"/>
    <a:srgbClr val="86B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6" autoAdjust="0"/>
  </p:normalViewPr>
  <p:slideViewPr>
    <p:cSldViewPr snapToObjects="1" showGuides="1">
      <p:cViewPr>
        <p:scale>
          <a:sx n="90" d="100"/>
          <a:sy n="90" d="100"/>
        </p:scale>
        <p:origin x="-768" y="-80"/>
      </p:cViewPr>
      <p:guideLst>
        <p:guide orient="horz" pos="3294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15-02-13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‹nr.›</a:t>
            </a:fld>
            <a:endParaRPr lang="nl-BE" sz="10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15-02-13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40000" y="4320000"/>
            <a:ext cx="5760000" cy="4140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15-02-13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8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15-02-13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15-02-13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15-02-13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15-02-13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15-02-13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15-02-13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15-02-13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8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15-02-13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15-02-13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15-02-13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15-02-13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15-02-13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Sleep de afbeelding naar de tijdelijke aanduiding of 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15-02-13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15-02-13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15-02-13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KU Leuven team – Learning and Psychopathology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PI Prof. Tom Beckers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6941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composition of KU Leuven IUAP team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WP2</a:t>
            </a:r>
          </a:p>
          <a:p>
            <a:pPr lvl="1"/>
            <a:r>
              <a:rPr lang="en-GB" dirty="0" smtClean="0"/>
              <a:t>Tom Beckers</a:t>
            </a:r>
          </a:p>
          <a:p>
            <a:pPr lvl="1"/>
            <a:r>
              <a:rPr lang="en-GB" dirty="0" err="1" smtClean="0"/>
              <a:t>Yannick</a:t>
            </a:r>
            <a:r>
              <a:rPr lang="en-GB" dirty="0" smtClean="0"/>
              <a:t> </a:t>
            </a:r>
            <a:r>
              <a:rPr lang="en-GB" dirty="0" err="1" smtClean="0"/>
              <a:t>Boddez</a:t>
            </a:r>
            <a:r>
              <a:rPr lang="en-GB" dirty="0" smtClean="0"/>
              <a:t> (IUAP / </a:t>
            </a:r>
            <a:r>
              <a:rPr lang="en-GB" dirty="0" err="1" smtClean="0"/>
              <a:t>CfE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Elisa </a:t>
            </a:r>
            <a:r>
              <a:rPr lang="en-GB" dirty="0" err="1" smtClean="0"/>
              <a:t>Maes</a:t>
            </a:r>
            <a:r>
              <a:rPr lang="en-GB" dirty="0" smtClean="0"/>
              <a:t> (FWO)</a:t>
            </a:r>
          </a:p>
          <a:p>
            <a:pPr lvl="1"/>
            <a:r>
              <a:rPr lang="en-GB" dirty="0" smtClean="0"/>
              <a:t>Sarah </a:t>
            </a:r>
            <a:r>
              <a:rPr lang="en-GB" dirty="0" err="1" smtClean="0"/>
              <a:t>Beurms</a:t>
            </a:r>
            <a:r>
              <a:rPr lang="en-GB" dirty="0" smtClean="0"/>
              <a:t> (FWO)</a:t>
            </a:r>
          </a:p>
          <a:p>
            <a:pPr lvl="1"/>
            <a:r>
              <a:rPr lang="en-GB" dirty="0" smtClean="0"/>
              <a:t>X (IUAP)</a:t>
            </a:r>
          </a:p>
          <a:p>
            <a:pPr lvl="1"/>
            <a:endParaRPr lang="en-GB" dirty="0"/>
          </a:p>
          <a:p>
            <a:r>
              <a:rPr lang="en-GB" dirty="0" smtClean="0"/>
              <a:t>other WP</a:t>
            </a:r>
          </a:p>
          <a:p>
            <a:pPr lvl="1"/>
            <a:r>
              <a:rPr lang="en-GB" dirty="0" smtClean="0"/>
              <a:t>Frank </a:t>
            </a:r>
            <a:r>
              <a:rPr lang="en-GB" dirty="0" err="1" smtClean="0"/>
              <a:t>Baeyens</a:t>
            </a:r>
            <a:endParaRPr lang="en-GB" dirty="0" smtClean="0"/>
          </a:p>
          <a:p>
            <a:pPr lvl="1"/>
            <a:r>
              <a:rPr lang="en-GB" dirty="0" smtClean="0"/>
              <a:t>Bram </a:t>
            </a:r>
            <a:r>
              <a:rPr lang="en-GB" dirty="0" err="1" smtClean="0"/>
              <a:t>Vervliet</a:t>
            </a:r>
            <a:endParaRPr lang="en-GB" dirty="0" smtClean="0"/>
          </a:p>
          <a:p>
            <a:pPr lvl="1"/>
            <a:r>
              <a:rPr lang="en-GB" dirty="0" smtClean="0"/>
              <a:t>Kim </a:t>
            </a:r>
            <a:r>
              <a:rPr lang="en-GB" dirty="0" err="1" smtClean="0"/>
              <a:t>Haesen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79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composition of KU Leuven IUAP team</a:t>
            </a:r>
            <a:endParaRPr lang="en-GB" dirty="0"/>
          </a:p>
        </p:txBody>
      </p:sp>
      <p:pic>
        <p:nvPicPr>
          <p:cNvPr id="4" name="Afbeelding 3" descr="yanni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55" y="1349999"/>
            <a:ext cx="1812776" cy="2018224"/>
          </a:xfrm>
          <a:prstGeom prst="rect">
            <a:avLst/>
          </a:prstGeom>
        </p:spPr>
      </p:pic>
      <p:pic>
        <p:nvPicPr>
          <p:cNvPr id="5" name="Afbeelding 4" descr="elis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405" y="1349999"/>
            <a:ext cx="1574651" cy="2026051"/>
          </a:xfrm>
          <a:prstGeom prst="rect">
            <a:avLst/>
          </a:prstGeom>
        </p:spPr>
      </p:pic>
      <p:pic>
        <p:nvPicPr>
          <p:cNvPr id="6" name="Afbeelding 5" descr="sara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49999"/>
            <a:ext cx="1656184" cy="2020544"/>
          </a:xfrm>
          <a:prstGeom prst="rect">
            <a:avLst/>
          </a:prstGeom>
        </p:spPr>
      </p:pic>
      <p:sp>
        <p:nvSpPr>
          <p:cNvPr id="12" name="Tijdelijke aanduiding voor inhoud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3" name="Afbeelding 12" descr="bra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9" y="3717032"/>
            <a:ext cx="1800531" cy="2201642"/>
          </a:xfrm>
          <a:prstGeom prst="rect">
            <a:avLst/>
          </a:prstGeom>
        </p:spPr>
      </p:pic>
      <p:pic>
        <p:nvPicPr>
          <p:cNvPr id="14" name="Afbeelding 13" descr="frank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333" y="3717031"/>
            <a:ext cx="1587723" cy="2201643"/>
          </a:xfrm>
          <a:prstGeom prst="rect">
            <a:avLst/>
          </a:prstGeom>
        </p:spPr>
      </p:pic>
      <p:pic>
        <p:nvPicPr>
          <p:cNvPr id="15" name="Afbeelding 14" descr="ki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660" y="3759674"/>
            <a:ext cx="16637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4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core research topics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basic principles of 			</a:t>
            </a:r>
            <a:r>
              <a:rPr lang="en-GB" dirty="0"/>
              <a:t>psychopathology</a:t>
            </a:r>
            <a:br>
              <a:rPr lang="en-GB" dirty="0"/>
            </a:br>
            <a:r>
              <a:rPr lang="en-GB" dirty="0" smtClean="0"/>
              <a:t>  learning &amp; conditioning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 learning and memory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in fear and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addiction </a:t>
            </a:r>
          </a:p>
          <a:p>
            <a:pPr marL="0" indent="0">
              <a:buNone/>
            </a:pPr>
            <a:endParaRPr lang="en-GB" dirty="0"/>
          </a:p>
          <a:p>
            <a:pPr marL="720000" lvl="2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Ovaal 3"/>
          <p:cNvSpPr/>
          <p:nvPr/>
        </p:nvSpPr>
        <p:spPr>
          <a:xfrm>
            <a:off x="611560" y="1484784"/>
            <a:ext cx="5400600" cy="39604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al 4"/>
          <p:cNvSpPr/>
          <p:nvPr/>
        </p:nvSpPr>
        <p:spPr>
          <a:xfrm>
            <a:off x="3419872" y="1484784"/>
            <a:ext cx="5400600" cy="39604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99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core research topics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principles of learning and conditioning: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causal learning in humans, including </a:t>
            </a:r>
            <a:r>
              <a:rPr lang="en-GB" b="1" dirty="0" smtClean="0"/>
              <a:t>development of causal learning</a:t>
            </a:r>
            <a:r>
              <a:rPr lang="en-GB" dirty="0" smtClean="0"/>
              <a:t> (e.g., </a:t>
            </a:r>
            <a:r>
              <a:rPr lang="en-GB" dirty="0" err="1" smtClean="0"/>
              <a:t>Boddez</a:t>
            </a:r>
            <a:r>
              <a:rPr lang="en-GB" dirty="0" smtClean="0"/>
              <a:t> et al., 2011, </a:t>
            </a:r>
            <a:r>
              <a:rPr lang="en-GB" i="1" dirty="0" smtClean="0"/>
              <a:t>JEP:ABP</a:t>
            </a:r>
            <a:r>
              <a:rPr lang="en-GB" dirty="0" smtClean="0"/>
              <a:t>; McCormack et al., 2012, </a:t>
            </a:r>
            <a:r>
              <a:rPr lang="en-GB" i="1" dirty="0" smtClean="0"/>
              <a:t>JEP:ABP</a:t>
            </a:r>
            <a:r>
              <a:rPr lang="en-GB" dirty="0" smtClean="0"/>
              <a:t>; in press, </a:t>
            </a:r>
            <a:r>
              <a:rPr lang="en-GB" i="1" dirty="0" smtClean="0"/>
              <a:t>JECP</a:t>
            </a:r>
            <a:r>
              <a:rPr lang="en-GB" dirty="0" smtClean="0"/>
              <a:t>, </a:t>
            </a:r>
            <a:r>
              <a:rPr lang="en-GB" i="1" dirty="0" smtClean="0"/>
              <a:t>QJEP</a:t>
            </a:r>
            <a:r>
              <a:rPr lang="en-GB" dirty="0" smtClean="0"/>
              <a:t>)</a:t>
            </a:r>
          </a:p>
          <a:p>
            <a:r>
              <a:rPr lang="en-GB" b="1" dirty="0" smtClean="0"/>
              <a:t>rule learning and equivalence in rats </a:t>
            </a:r>
            <a:r>
              <a:rPr lang="en-GB" dirty="0" smtClean="0"/>
              <a:t>(e.g., Beckers et al., 2006, </a:t>
            </a:r>
            <a:r>
              <a:rPr lang="en-GB" i="1" dirty="0" smtClean="0"/>
              <a:t>JEP:G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en-GB" dirty="0" smtClean="0"/>
              <a:t>computational work (e.g., Lu et al., submitted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pPr lvl="1"/>
            <a:r>
              <a:rPr lang="en-GB" dirty="0" smtClean="0"/>
              <a:t>ESRC research grant </a:t>
            </a:r>
          </a:p>
          <a:p>
            <a:pPr lvl="1"/>
            <a:r>
              <a:rPr lang="en-GB" dirty="0" smtClean="0"/>
              <a:t>FWO research grant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14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core research topics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psychopathology: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implicit processes in psychopathology (e.g., </a:t>
            </a:r>
            <a:r>
              <a:rPr lang="en-GB" dirty="0" err="1" smtClean="0"/>
              <a:t>Hermans</a:t>
            </a:r>
            <a:r>
              <a:rPr lang="en-GB" dirty="0" smtClean="0"/>
              <a:t> et al., 2010, </a:t>
            </a:r>
            <a:r>
              <a:rPr lang="en-GB" i="1" dirty="0" smtClean="0"/>
              <a:t>BRAT</a:t>
            </a:r>
            <a:r>
              <a:rPr lang="en-GB" dirty="0" smtClean="0"/>
              <a:t>; Willem et al., in press, </a:t>
            </a:r>
            <a:r>
              <a:rPr lang="en-GB" i="1" dirty="0" smtClean="0"/>
              <a:t>PID</a:t>
            </a:r>
            <a:r>
              <a:rPr lang="en-GB" dirty="0" smtClean="0"/>
              <a:t>)</a:t>
            </a:r>
          </a:p>
          <a:p>
            <a:r>
              <a:rPr lang="en-GB" dirty="0" smtClean="0"/>
              <a:t>theoretical </a:t>
            </a:r>
            <a:r>
              <a:rPr lang="en-GB" dirty="0"/>
              <a:t>models of psychopathology (e.g., Beckers et al., </a:t>
            </a:r>
            <a:r>
              <a:rPr lang="en-GB" i="1" dirty="0" smtClean="0"/>
              <a:t>ENPP</a:t>
            </a:r>
            <a:r>
              <a:rPr lang="en-GB" dirty="0" smtClean="0"/>
              <a:t>)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72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core research topics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124744"/>
            <a:ext cx="8334000" cy="4428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intersection of learning and psychopathology: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fear learning in humans and animals (e.g., Beckers et al., 2013, </a:t>
            </a:r>
            <a:r>
              <a:rPr lang="en-GB" i="1" dirty="0" smtClean="0"/>
              <a:t>BP</a:t>
            </a:r>
            <a:r>
              <a:rPr lang="en-GB" dirty="0" smtClean="0"/>
              <a:t>; </a:t>
            </a:r>
            <a:r>
              <a:rPr lang="en-GB" dirty="0" err="1" smtClean="0"/>
              <a:t>Boddez</a:t>
            </a:r>
            <a:r>
              <a:rPr lang="en-GB" dirty="0" smtClean="0"/>
              <a:t> et al., 2012, </a:t>
            </a:r>
            <a:r>
              <a:rPr lang="en-GB" i="1" dirty="0" smtClean="0"/>
              <a:t>Frontiers</a:t>
            </a:r>
            <a:r>
              <a:rPr lang="en-GB" dirty="0" smtClean="0"/>
              <a:t>; </a:t>
            </a:r>
            <a:r>
              <a:rPr lang="en-GB" dirty="0" err="1" smtClean="0"/>
              <a:t>Callaerts-Vegh</a:t>
            </a:r>
            <a:r>
              <a:rPr lang="en-GB" dirty="0" smtClean="0"/>
              <a:t> et al., 2006, </a:t>
            </a:r>
            <a:r>
              <a:rPr lang="en-GB" i="1" dirty="0" err="1" smtClean="0"/>
              <a:t>JoNS</a:t>
            </a:r>
            <a:r>
              <a:rPr lang="en-GB" dirty="0" smtClean="0"/>
              <a:t>)</a:t>
            </a:r>
          </a:p>
          <a:p>
            <a:r>
              <a:rPr lang="en-GB" dirty="0" smtClean="0"/>
              <a:t>fear memory reconsolidation and prediction error (</a:t>
            </a:r>
            <a:r>
              <a:rPr lang="en-GB" dirty="0"/>
              <a:t>e.g., </a:t>
            </a:r>
            <a:r>
              <a:rPr lang="en-GB" dirty="0" err="1" smtClean="0"/>
              <a:t>Sevenster</a:t>
            </a:r>
            <a:r>
              <a:rPr lang="en-GB" dirty="0" smtClean="0"/>
              <a:t> </a:t>
            </a:r>
            <a:r>
              <a:rPr lang="en-GB" dirty="0"/>
              <a:t>et al., </a:t>
            </a:r>
            <a:r>
              <a:rPr lang="en-GB" dirty="0" smtClean="0"/>
              <a:t>in press, </a:t>
            </a:r>
            <a:r>
              <a:rPr lang="en-GB" i="1" dirty="0" smtClean="0"/>
              <a:t>Science</a:t>
            </a:r>
            <a:r>
              <a:rPr lang="en-GB" dirty="0" smtClean="0"/>
              <a:t>; 2012, </a:t>
            </a:r>
            <a:r>
              <a:rPr lang="en-GB" i="1" dirty="0" smtClean="0"/>
              <a:t>NLM</a:t>
            </a:r>
            <a:r>
              <a:rPr lang="en-GB" dirty="0" smtClean="0"/>
              <a:t>)</a:t>
            </a:r>
          </a:p>
          <a:p>
            <a:r>
              <a:rPr lang="en-GB" dirty="0" smtClean="0"/>
              <a:t>appetitive conditioning in humans (e.g., Van </a:t>
            </a:r>
            <a:r>
              <a:rPr lang="en-GB" dirty="0" err="1" smtClean="0"/>
              <a:t>Gucht</a:t>
            </a:r>
            <a:r>
              <a:rPr lang="en-GB" dirty="0" smtClean="0"/>
              <a:t> et al., in press, </a:t>
            </a:r>
            <a:r>
              <a:rPr lang="en-GB" i="1" dirty="0" smtClean="0"/>
              <a:t>Appetite</a:t>
            </a:r>
            <a:r>
              <a:rPr lang="en-GB" dirty="0" smtClean="0"/>
              <a:t>; 2010, </a:t>
            </a:r>
            <a:r>
              <a:rPr lang="en-GB" i="1" dirty="0" smtClean="0"/>
              <a:t>Emotion</a:t>
            </a:r>
            <a:r>
              <a:rPr lang="en-GB" dirty="0" smtClean="0"/>
              <a:t>)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NWO </a:t>
            </a:r>
            <a:r>
              <a:rPr lang="en-GB" dirty="0" err="1" smtClean="0"/>
              <a:t>Vidi</a:t>
            </a:r>
            <a:r>
              <a:rPr lang="en-GB" dirty="0" smtClean="0"/>
              <a:t> program (University of Amsterdam)</a:t>
            </a:r>
            <a:endParaRPr lang="en-GB" dirty="0"/>
          </a:p>
          <a:p>
            <a:r>
              <a:rPr lang="en-GB" dirty="0" smtClean="0"/>
              <a:t>KU Leuven </a:t>
            </a:r>
            <a:r>
              <a:rPr lang="en-GB" dirty="0" err="1" smtClean="0"/>
              <a:t>Center</a:t>
            </a:r>
            <a:r>
              <a:rPr lang="en-GB" dirty="0" smtClean="0"/>
              <a:t> for Excellence on Generalization in Ill Health and Psychopathology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28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rpKuleuven-1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rporate-KU Leuven-Liggend-Achtergrond Wit en Watermerk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86BCE5"/>
      </a:accent3>
      <a:accent4>
        <a:srgbClr val="00407A"/>
      </a:accent4>
      <a:accent5>
        <a:srgbClr val="7F7F7F"/>
      </a:accent5>
      <a:accent6>
        <a:srgbClr val="595959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corpKuleuven-1.potx</Template>
  <TotalTime>144</TotalTime>
  <Words>311</Words>
  <Application>Microsoft Macintosh PowerPoint</Application>
  <PresentationFormat>Diavoorstelling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9" baseType="lpstr">
      <vt:lpstr>corpKuleuven-1</vt:lpstr>
      <vt:lpstr>Corporate-KU Leuven-Liggend-Achtergrond Wit en Watermerk</vt:lpstr>
      <vt:lpstr>KU Leuven team – Learning and Psychopathology</vt:lpstr>
      <vt:lpstr>composition of KU Leuven IUAP team</vt:lpstr>
      <vt:lpstr>composition of KU Leuven IUAP team</vt:lpstr>
      <vt:lpstr>core research topics</vt:lpstr>
      <vt:lpstr>core research topics</vt:lpstr>
      <vt:lpstr>core research topics</vt:lpstr>
      <vt:lpstr>core research topics</vt:lpstr>
    </vt:vector>
  </TitlesOfParts>
  <Company>KULeuven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Tom Beckers</cp:lastModifiedBy>
  <cp:revision>33</cp:revision>
  <dcterms:created xsi:type="dcterms:W3CDTF">2012-07-10T07:57:57Z</dcterms:created>
  <dcterms:modified xsi:type="dcterms:W3CDTF">2013-02-15T09:07:15Z</dcterms:modified>
</cp:coreProperties>
</file>