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9" r:id="rId4"/>
    <p:sldId id="264" r:id="rId5"/>
    <p:sldId id="262" r:id="rId6"/>
    <p:sldId id="265" r:id="rId7"/>
    <p:sldId id="258" r:id="rId8"/>
    <p:sldId id="260" r:id="rId9"/>
    <p:sldId id="266" r:id="rId10"/>
    <p:sldId id="267" r:id="rId11"/>
    <p:sldId id="268" r:id="rId12"/>
    <p:sldId id="261" r:id="rId13"/>
    <p:sldId id="269" r:id="rId14"/>
    <p:sldId id="270" r:id="rId15"/>
    <p:sldId id="279" r:id="rId16"/>
    <p:sldId id="271" r:id="rId17"/>
    <p:sldId id="277" r:id="rId18"/>
    <p:sldId id="278" r:id="rId19"/>
    <p:sldId id="272" r:id="rId20"/>
    <p:sldId id="283" r:id="rId21"/>
    <p:sldId id="276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282" r:id="rId33"/>
    <p:sldId id="286" r:id="rId3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93" autoAdjust="0"/>
  </p:normalViewPr>
  <p:slideViewPr>
    <p:cSldViewPr snapToGrid="0" snapToObjects="1">
      <p:cViewPr varScale="1">
        <p:scale>
          <a:sx n="113" d="100"/>
          <a:sy n="113" d="100"/>
        </p:scale>
        <p:origin x="-104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iulia_dormal:Documents:Commu%20scientifiques:Conferences:Conferences%202012:ECVP%20Sept1-6%202012:ECVP_2012_v4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iulia_dormal:Documents:Commu%20scientifiques:Conferences:Conferences%202012:ECVP%20Sept1-6%202012:ECVP_2012_v4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iulia_dormal:Documents:Commu%20scientifiques:Conferences:Conferences%202012:ECVP%20Sept1-6%202012:ECVP_2012_v4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iulia_dormal:Documents:Commu%20scientifiques:Conferences:Conferences%202012:ECVP%20Sept1-6%202012:ECVP_2012_v4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iulia_dormal:Documents:Commu%20scientifiques:Conferences:Conferences%202012:ECVP%20Sept1-6%202012:ECVP_2012_v4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iulia_dormal:Documents:Commu%20scientifiques:Conferences:Conferences%202012:ECVP%20Sept1-6%202012:ECVP_2012_v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65915343549741"/>
          <c:y val="0.0388612211464927"/>
          <c:w val="0.732025475759065"/>
          <c:h val="0.712493551826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'FIG. 2'!$A$5</c:f>
              <c:strCache>
                <c:ptCount val="1"/>
                <c:pt idx="0">
                  <c:v>Untrained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errBars>
            <c:errBarType val="both"/>
            <c:errValType val="cust"/>
            <c:noEndCap val="1"/>
            <c:plus>
              <c:numRef>
                <c:f>'FIG. 2'!$B$8:$E$8</c:f>
                <c:numCache>
                  <c:formatCode>General</c:formatCode>
                  <c:ptCount val="4"/>
                  <c:pt idx="0">
                    <c:v>1.34750247457433</c:v>
                  </c:pt>
                  <c:pt idx="1">
                    <c:v>2.975834554879011</c:v>
                  </c:pt>
                  <c:pt idx="2">
                    <c:v>1.578578189265114</c:v>
                  </c:pt>
                  <c:pt idx="3">
                    <c:v>2.991700327949964</c:v>
                  </c:pt>
                </c:numCache>
              </c:numRef>
            </c:plus>
            <c:minus>
              <c:numRef>
                <c:f>'FIG. 2'!$B$8:$E$8</c:f>
                <c:numCache>
                  <c:formatCode>General</c:formatCode>
                  <c:ptCount val="4"/>
                  <c:pt idx="0">
                    <c:v>1.34750247457433</c:v>
                  </c:pt>
                  <c:pt idx="1">
                    <c:v>2.975834554879011</c:v>
                  </c:pt>
                  <c:pt idx="2">
                    <c:v>1.578578189265114</c:v>
                  </c:pt>
                  <c:pt idx="3">
                    <c:v>2.991700327949964</c:v>
                  </c:pt>
                </c:numCache>
              </c:numRef>
            </c:minus>
          </c:errBars>
          <c:cat>
            <c:multiLvlStrRef>
              <c:f>'FIG. 2'!$B$3:$E$4</c:f>
              <c:multiLvlStrCache>
                <c:ptCount val="4"/>
                <c:lvl>
                  <c:pt idx="0">
                    <c:v>Upright</c:v>
                  </c:pt>
                  <c:pt idx="1">
                    <c:v>Inverted</c:v>
                  </c:pt>
                  <c:pt idx="2">
                    <c:v>Upright</c:v>
                  </c:pt>
                  <c:pt idx="3">
                    <c:v>Inverted</c:v>
                  </c:pt>
                </c:lvl>
                <c:lvl>
                  <c:pt idx="0">
                    <c:v>Pretest</c:v>
                  </c:pt>
                  <c:pt idx="2">
                    <c:v>Posttest</c:v>
                  </c:pt>
                </c:lvl>
              </c:multiLvlStrCache>
            </c:multiLvlStrRef>
          </c:cat>
          <c:val>
            <c:numRef>
              <c:f>'FIG. 2'!$B$5:$E$5</c:f>
              <c:numCache>
                <c:formatCode>General</c:formatCode>
                <c:ptCount val="4"/>
                <c:pt idx="0">
                  <c:v>87.25469070223601</c:v>
                </c:pt>
                <c:pt idx="1">
                  <c:v>68.7876164141078</c:v>
                </c:pt>
                <c:pt idx="2">
                  <c:v>86.73122196737</c:v>
                </c:pt>
                <c:pt idx="3">
                  <c:v>62.8557893510939</c:v>
                </c:pt>
              </c:numCache>
            </c:numRef>
          </c:val>
        </c:ser>
        <c:ser>
          <c:idx val="1"/>
          <c:order val="1"/>
          <c:tx>
            <c:strRef>
              <c:f>'FIG. 2'!$A$6</c:f>
              <c:strCache>
                <c:ptCount val="1"/>
                <c:pt idx="0">
                  <c:v>Trained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errBars>
            <c:errBarType val="both"/>
            <c:errValType val="cust"/>
            <c:noEndCap val="1"/>
            <c:plus>
              <c:numRef>
                <c:f>'FIG. 2'!$B$9:$E$9</c:f>
                <c:numCache>
                  <c:formatCode>General</c:formatCode>
                  <c:ptCount val="4"/>
                  <c:pt idx="0">
                    <c:v>2.095109821587237</c:v>
                  </c:pt>
                  <c:pt idx="1">
                    <c:v>3.318946670651286</c:v>
                  </c:pt>
                  <c:pt idx="2">
                    <c:v>1.610239134784688</c:v>
                  </c:pt>
                  <c:pt idx="3">
                    <c:v>1.110321558056978</c:v>
                  </c:pt>
                </c:numCache>
              </c:numRef>
            </c:plus>
            <c:minus>
              <c:numRef>
                <c:f>'FIG. 2'!$B$9:$E$9</c:f>
                <c:numCache>
                  <c:formatCode>General</c:formatCode>
                  <c:ptCount val="4"/>
                  <c:pt idx="0">
                    <c:v>2.095109821587237</c:v>
                  </c:pt>
                  <c:pt idx="1">
                    <c:v>3.318946670651286</c:v>
                  </c:pt>
                  <c:pt idx="2">
                    <c:v>1.610239134784688</c:v>
                  </c:pt>
                  <c:pt idx="3">
                    <c:v>1.110321558056978</c:v>
                  </c:pt>
                </c:numCache>
              </c:numRef>
            </c:minus>
          </c:errBars>
          <c:cat>
            <c:multiLvlStrRef>
              <c:f>'FIG. 2'!$B$3:$E$4</c:f>
              <c:multiLvlStrCache>
                <c:ptCount val="4"/>
                <c:lvl>
                  <c:pt idx="0">
                    <c:v>Upright</c:v>
                  </c:pt>
                  <c:pt idx="1">
                    <c:v>Inverted</c:v>
                  </c:pt>
                  <c:pt idx="2">
                    <c:v>Upright</c:v>
                  </c:pt>
                  <c:pt idx="3">
                    <c:v>Inverted</c:v>
                  </c:pt>
                </c:lvl>
                <c:lvl>
                  <c:pt idx="0">
                    <c:v>Pretest</c:v>
                  </c:pt>
                  <c:pt idx="2">
                    <c:v>Posttest</c:v>
                  </c:pt>
                </c:lvl>
              </c:multiLvlStrCache>
            </c:multiLvlStrRef>
          </c:cat>
          <c:val>
            <c:numRef>
              <c:f>'FIG. 2'!$B$6:$E$6</c:f>
              <c:numCache>
                <c:formatCode>General</c:formatCode>
                <c:ptCount val="4"/>
                <c:pt idx="0">
                  <c:v>86.58262052262261</c:v>
                </c:pt>
                <c:pt idx="1">
                  <c:v>69.9942659756923</c:v>
                </c:pt>
                <c:pt idx="2">
                  <c:v>90.3401504253233</c:v>
                </c:pt>
                <c:pt idx="3">
                  <c:v>80.3852644016752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3179496"/>
        <c:axId val="-2120245832"/>
      </c:barChart>
      <c:catAx>
        <c:axId val="-2143179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600" b="0" i="0"/>
            </a:pPr>
            <a:endParaRPr lang="en-US"/>
          </a:p>
        </c:txPr>
        <c:crossAx val="-2120245832"/>
        <c:crosses val="autoZero"/>
        <c:auto val="1"/>
        <c:lblAlgn val="ctr"/>
        <c:lblOffset val="100"/>
        <c:noMultiLvlLbl val="0"/>
      </c:catAx>
      <c:valAx>
        <c:axId val="-2120245832"/>
        <c:scaling>
          <c:orientation val="minMax"/>
          <c:max val="100.0"/>
          <c:min val="50.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14317949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647789537395328"/>
          <c:y val="0.018362936891591"/>
          <c:w val="0.236601314097483"/>
          <c:h val="0.12259602295475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513479689211"/>
          <c:y val="0.114831969353996"/>
          <c:w val="0.827863598389068"/>
          <c:h val="0.747829732517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'FIG. 3 and 4'!$A$3</c:f>
              <c:strCache>
                <c:ptCount val="1"/>
                <c:pt idx="0">
                  <c:v>Untrained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errBars>
            <c:errBarType val="both"/>
            <c:errValType val="cust"/>
            <c:noEndCap val="1"/>
            <c:plus>
              <c:numRef>
                <c:f>'FIG. 3 and 4'!$B$9:$C$9</c:f>
                <c:numCache>
                  <c:formatCode>General</c:formatCode>
                  <c:ptCount val="2"/>
                  <c:pt idx="0">
                    <c:v>2.317457185310098</c:v>
                  </c:pt>
                  <c:pt idx="1">
                    <c:v>2.667766883678366</c:v>
                  </c:pt>
                </c:numCache>
              </c:numRef>
            </c:plus>
            <c:minus>
              <c:numRef>
                <c:f>'FIG. 3 and 4'!$B$9:$C$9</c:f>
                <c:numCache>
                  <c:formatCode>General</c:formatCode>
                  <c:ptCount val="2"/>
                  <c:pt idx="0">
                    <c:v>2.317457185310098</c:v>
                  </c:pt>
                  <c:pt idx="1">
                    <c:v>2.667766883678366</c:v>
                  </c:pt>
                </c:numCache>
              </c:numRef>
            </c:minus>
          </c:errBars>
          <c:cat>
            <c:strRef>
              <c:f>'FIG. 3 and 4'!$B$2:$C$2</c:f>
              <c:strCache>
                <c:ptCount val="2"/>
                <c:pt idx="0">
                  <c:v>Pretest</c:v>
                </c:pt>
                <c:pt idx="1">
                  <c:v>Posttest</c:v>
                </c:pt>
              </c:strCache>
            </c:strRef>
          </c:cat>
          <c:val>
            <c:numRef>
              <c:f>'FIG. 3 and 4'!$B$3:$C$3</c:f>
              <c:numCache>
                <c:formatCode>0</c:formatCode>
                <c:ptCount val="2"/>
                <c:pt idx="0">
                  <c:v>18.46707428812827</c:v>
                </c:pt>
                <c:pt idx="1">
                  <c:v>23.87543261627582</c:v>
                </c:pt>
              </c:numCache>
            </c:numRef>
          </c:val>
        </c:ser>
        <c:ser>
          <c:idx val="1"/>
          <c:order val="1"/>
          <c:tx>
            <c:strRef>
              <c:f>'FIG. 3 and 4'!$A$4</c:f>
              <c:strCache>
                <c:ptCount val="1"/>
                <c:pt idx="0">
                  <c:v>Trained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errBars>
            <c:errBarType val="both"/>
            <c:errValType val="cust"/>
            <c:noEndCap val="1"/>
            <c:plus>
              <c:numRef>
                <c:f>'FIG. 3 and 4'!$B$10:$C$10</c:f>
                <c:numCache>
                  <c:formatCode>General</c:formatCode>
                  <c:ptCount val="2"/>
                  <c:pt idx="0">
                    <c:v>2.434009304555091</c:v>
                  </c:pt>
                  <c:pt idx="1">
                    <c:v>1.6739267404074</c:v>
                  </c:pt>
                </c:numCache>
              </c:numRef>
            </c:plus>
            <c:minus>
              <c:numRef>
                <c:f>'FIG. 3 and 4'!$B$10:$C$10</c:f>
                <c:numCache>
                  <c:formatCode>General</c:formatCode>
                  <c:ptCount val="2"/>
                  <c:pt idx="0">
                    <c:v>2.434009304555091</c:v>
                  </c:pt>
                  <c:pt idx="1">
                    <c:v>1.6739267404074</c:v>
                  </c:pt>
                </c:numCache>
              </c:numRef>
            </c:minus>
          </c:errBars>
          <c:cat>
            <c:strRef>
              <c:f>'FIG. 3 and 4'!$B$2:$C$2</c:f>
              <c:strCache>
                <c:ptCount val="2"/>
                <c:pt idx="0">
                  <c:v>Pretest</c:v>
                </c:pt>
                <c:pt idx="1">
                  <c:v>Posttest</c:v>
                </c:pt>
              </c:strCache>
            </c:strRef>
          </c:cat>
          <c:val>
            <c:numRef>
              <c:f>'FIG. 3 and 4'!$B$4:$C$4</c:f>
              <c:numCache>
                <c:formatCode>0</c:formatCode>
                <c:ptCount val="2"/>
                <c:pt idx="0">
                  <c:v>16.58835454693038</c:v>
                </c:pt>
                <c:pt idx="1">
                  <c:v>9.95488602364806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9068520"/>
        <c:axId val="-2115518968"/>
      </c:barChart>
      <c:catAx>
        <c:axId val="-2119068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15518968"/>
        <c:crosses val="autoZero"/>
        <c:auto val="1"/>
        <c:lblAlgn val="ctr"/>
        <c:lblOffset val="100"/>
        <c:noMultiLvlLbl val="0"/>
      </c:catAx>
      <c:valAx>
        <c:axId val="-2115518968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-2119068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437622345791"/>
          <c:y val="0.0157469429224573"/>
          <c:w val="0.402312378977431"/>
          <c:h val="0.155440880718321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65915343549741"/>
          <c:y val="0.0388612211464927"/>
          <c:w val="0.732025475759065"/>
          <c:h val="0.712493551826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'FIG. 2'!$A$5</c:f>
              <c:strCache>
                <c:ptCount val="1"/>
                <c:pt idx="0">
                  <c:v>Untrained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errBars>
            <c:errBarType val="both"/>
            <c:errValType val="cust"/>
            <c:noEndCap val="1"/>
            <c:plus>
              <c:numRef>
                <c:f>'FIG. 2'!$B$8:$E$8</c:f>
                <c:numCache>
                  <c:formatCode>General</c:formatCode>
                  <c:ptCount val="4"/>
                  <c:pt idx="0">
                    <c:v>1.34750247457433</c:v>
                  </c:pt>
                  <c:pt idx="1">
                    <c:v>2.975834554879011</c:v>
                  </c:pt>
                  <c:pt idx="2">
                    <c:v>1.578578189265114</c:v>
                  </c:pt>
                  <c:pt idx="3">
                    <c:v>2.991700327949964</c:v>
                  </c:pt>
                </c:numCache>
              </c:numRef>
            </c:plus>
            <c:minus>
              <c:numRef>
                <c:f>'FIG. 2'!$B$8:$E$8</c:f>
                <c:numCache>
                  <c:formatCode>General</c:formatCode>
                  <c:ptCount val="4"/>
                  <c:pt idx="0">
                    <c:v>1.34750247457433</c:v>
                  </c:pt>
                  <c:pt idx="1">
                    <c:v>2.975834554879011</c:v>
                  </c:pt>
                  <c:pt idx="2">
                    <c:v>1.578578189265114</c:v>
                  </c:pt>
                  <c:pt idx="3">
                    <c:v>2.991700327949964</c:v>
                  </c:pt>
                </c:numCache>
              </c:numRef>
            </c:minus>
          </c:errBars>
          <c:cat>
            <c:multiLvlStrRef>
              <c:f>'FIG. 2'!$B$3:$E$4</c:f>
              <c:multiLvlStrCache>
                <c:ptCount val="4"/>
                <c:lvl>
                  <c:pt idx="0">
                    <c:v>Upright</c:v>
                  </c:pt>
                  <c:pt idx="1">
                    <c:v>Inverted</c:v>
                  </c:pt>
                  <c:pt idx="2">
                    <c:v>Upright</c:v>
                  </c:pt>
                  <c:pt idx="3">
                    <c:v>Inverted</c:v>
                  </c:pt>
                </c:lvl>
                <c:lvl>
                  <c:pt idx="0">
                    <c:v>Pretest</c:v>
                  </c:pt>
                  <c:pt idx="2">
                    <c:v>Posttest</c:v>
                  </c:pt>
                </c:lvl>
              </c:multiLvlStrCache>
            </c:multiLvlStrRef>
          </c:cat>
          <c:val>
            <c:numRef>
              <c:f>'FIG. 2'!$B$5:$E$5</c:f>
              <c:numCache>
                <c:formatCode>General</c:formatCode>
                <c:ptCount val="4"/>
                <c:pt idx="0">
                  <c:v>87.25469070223601</c:v>
                </c:pt>
                <c:pt idx="1">
                  <c:v>68.7876164141078</c:v>
                </c:pt>
                <c:pt idx="2">
                  <c:v>86.73122196737</c:v>
                </c:pt>
                <c:pt idx="3">
                  <c:v>62.8557893510939</c:v>
                </c:pt>
              </c:numCache>
            </c:numRef>
          </c:val>
        </c:ser>
        <c:ser>
          <c:idx val="1"/>
          <c:order val="1"/>
          <c:tx>
            <c:strRef>
              <c:f>'FIG. 2'!$A$6</c:f>
              <c:strCache>
                <c:ptCount val="1"/>
                <c:pt idx="0">
                  <c:v>Trained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errBars>
            <c:errBarType val="both"/>
            <c:errValType val="cust"/>
            <c:noEndCap val="1"/>
            <c:plus>
              <c:numRef>
                <c:f>'FIG. 2'!$B$9:$E$9</c:f>
                <c:numCache>
                  <c:formatCode>General</c:formatCode>
                  <c:ptCount val="4"/>
                  <c:pt idx="0">
                    <c:v>2.095109821587237</c:v>
                  </c:pt>
                  <c:pt idx="1">
                    <c:v>3.318946670651286</c:v>
                  </c:pt>
                  <c:pt idx="2">
                    <c:v>1.610239134784688</c:v>
                  </c:pt>
                  <c:pt idx="3">
                    <c:v>1.110321558056978</c:v>
                  </c:pt>
                </c:numCache>
              </c:numRef>
            </c:plus>
            <c:minus>
              <c:numRef>
                <c:f>'FIG. 2'!$B$9:$E$9</c:f>
                <c:numCache>
                  <c:formatCode>General</c:formatCode>
                  <c:ptCount val="4"/>
                  <c:pt idx="0">
                    <c:v>2.095109821587237</c:v>
                  </c:pt>
                  <c:pt idx="1">
                    <c:v>3.318946670651286</c:v>
                  </c:pt>
                  <c:pt idx="2">
                    <c:v>1.610239134784688</c:v>
                  </c:pt>
                  <c:pt idx="3">
                    <c:v>1.110321558056978</c:v>
                  </c:pt>
                </c:numCache>
              </c:numRef>
            </c:minus>
          </c:errBars>
          <c:cat>
            <c:multiLvlStrRef>
              <c:f>'FIG. 2'!$B$3:$E$4</c:f>
              <c:multiLvlStrCache>
                <c:ptCount val="4"/>
                <c:lvl>
                  <c:pt idx="0">
                    <c:v>Upright</c:v>
                  </c:pt>
                  <c:pt idx="1">
                    <c:v>Inverted</c:v>
                  </c:pt>
                  <c:pt idx="2">
                    <c:v>Upright</c:v>
                  </c:pt>
                  <c:pt idx="3">
                    <c:v>Inverted</c:v>
                  </c:pt>
                </c:lvl>
                <c:lvl>
                  <c:pt idx="0">
                    <c:v>Pretest</c:v>
                  </c:pt>
                  <c:pt idx="2">
                    <c:v>Posttest</c:v>
                  </c:pt>
                </c:lvl>
              </c:multiLvlStrCache>
            </c:multiLvlStrRef>
          </c:cat>
          <c:val>
            <c:numRef>
              <c:f>'FIG. 2'!$B$6:$E$6</c:f>
              <c:numCache>
                <c:formatCode>General</c:formatCode>
                <c:ptCount val="4"/>
                <c:pt idx="0">
                  <c:v>86.58262052262261</c:v>
                </c:pt>
                <c:pt idx="1">
                  <c:v>69.9942659756923</c:v>
                </c:pt>
                <c:pt idx="2">
                  <c:v>90.3401504253233</c:v>
                </c:pt>
                <c:pt idx="3">
                  <c:v>80.3852644016752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1204808"/>
        <c:axId val="-2120239320"/>
      </c:barChart>
      <c:catAx>
        <c:axId val="-2121204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600" b="0" i="0"/>
            </a:pPr>
            <a:endParaRPr lang="en-US"/>
          </a:p>
        </c:txPr>
        <c:crossAx val="-2120239320"/>
        <c:crosses val="autoZero"/>
        <c:auto val="1"/>
        <c:lblAlgn val="ctr"/>
        <c:lblOffset val="100"/>
        <c:noMultiLvlLbl val="0"/>
      </c:catAx>
      <c:valAx>
        <c:axId val="-2120239320"/>
        <c:scaling>
          <c:orientation val="minMax"/>
          <c:max val="100.0"/>
          <c:min val="50.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12120480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647789537395328"/>
          <c:y val="0.018362936891591"/>
          <c:w val="0.236601314097483"/>
          <c:h val="0.12259602295475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513479689211"/>
          <c:y val="0.16926613000442"/>
          <c:w val="0.715001843999474"/>
          <c:h val="0.6933955718667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'FIG. 3 and 4'!$A$3</c:f>
              <c:strCache>
                <c:ptCount val="1"/>
                <c:pt idx="0">
                  <c:v>Untrained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errBars>
            <c:errBarType val="both"/>
            <c:errValType val="cust"/>
            <c:noEndCap val="1"/>
            <c:plus>
              <c:numRef>
                <c:f>'FIG. 3 and 4'!$B$9:$C$9</c:f>
                <c:numCache>
                  <c:formatCode>General</c:formatCode>
                  <c:ptCount val="2"/>
                  <c:pt idx="0">
                    <c:v>2.317457185310098</c:v>
                  </c:pt>
                  <c:pt idx="1">
                    <c:v>2.667766883678366</c:v>
                  </c:pt>
                </c:numCache>
              </c:numRef>
            </c:plus>
            <c:minus>
              <c:numRef>
                <c:f>'FIG. 3 and 4'!$B$9:$C$9</c:f>
                <c:numCache>
                  <c:formatCode>General</c:formatCode>
                  <c:ptCount val="2"/>
                  <c:pt idx="0">
                    <c:v>2.317457185310098</c:v>
                  </c:pt>
                  <c:pt idx="1">
                    <c:v>2.667766883678366</c:v>
                  </c:pt>
                </c:numCache>
              </c:numRef>
            </c:minus>
          </c:errBars>
          <c:cat>
            <c:strRef>
              <c:f>'FIG. 3 and 4'!$B$2:$C$2</c:f>
              <c:strCache>
                <c:ptCount val="2"/>
                <c:pt idx="0">
                  <c:v>Pretest</c:v>
                </c:pt>
                <c:pt idx="1">
                  <c:v>Posttest</c:v>
                </c:pt>
              </c:strCache>
            </c:strRef>
          </c:cat>
          <c:val>
            <c:numRef>
              <c:f>'FIG. 3 and 4'!$B$3:$C$3</c:f>
              <c:numCache>
                <c:formatCode>0</c:formatCode>
                <c:ptCount val="2"/>
                <c:pt idx="0">
                  <c:v>18.46707428812827</c:v>
                </c:pt>
                <c:pt idx="1">
                  <c:v>23.87543261627582</c:v>
                </c:pt>
              </c:numCache>
            </c:numRef>
          </c:val>
        </c:ser>
        <c:ser>
          <c:idx val="1"/>
          <c:order val="1"/>
          <c:tx>
            <c:strRef>
              <c:f>'FIG. 3 and 4'!$A$4</c:f>
              <c:strCache>
                <c:ptCount val="1"/>
                <c:pt idx="0">
                  <c:v>Trained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errBars>
            <c:errBarType val="both"/>
            <c:errValType val="cust"/>
            <c:noEndCap val="1"/>
            <c:plus>
              <c:numRef>
                <c:f>'FIG. 3 and 4'!$B$10:$C$10</c:f>
                <c:numCache>
                  <c:formatCode>General</c:formatCode>
                  <c:ptCount val="2"/>
                  <c:pt idx="0">
                    <c:v>2.434009304555091</c:v>
                  </c:pt>
                  <c:pt idx="1">
                    <c:v>1.6739267404074</c:v>
                  </c:pt>
                </c:numCache>
              </c:numRef>
            </c:plus>
            <c:minus>
              <c:numRef>
                <c:f>'FIG. 3 and 4'!$B$10:$C$10</c:f>
                <c:numCache>
                  <c:formatCode>General</c:formatCode>
                  <c:ptCount val="2"/>
                  <c:pt idx="0">
                    <c:v>2.434009304555091</c:v>
                  </c:pt>
                  <c:pt idx="1">
                    <c:v>1.6739267404074</c:v>
                  </c:pt>
                </c:numCache>
              </c:numRef>
            </c:minus>
          </c:errBars>
          <c:cat>
            <c:strRef>
              <c:f>'FIG. 3 and 4'!$B$2:$C$2</c:f>
              <c:strCache>
                <c:ptCount val="2"/>
                <c:pt idx="0">
                  <c:v>Pretest</c:v>
                </c:pt>
                <c:pt idx="1">
                  <c:v>Posttest</c:v>
                </c:pt>
              </c:strCache>
            </c:strRef>
          </c:cat>
          <c:val>
            <c:numRef>
              <c:f>'FIG. 3 and 4'!$B$4:$C$4</c:f>
              <c:numCache>
                <c:formatCode>0</c:formatCode>
                <c:ptCount val="2"/>
                <c:pt idx="0">
                  <c:v>16.58835454693038</c:v>
                </c:pt>
                <c:pt idx="1">
                  <c:v>9.95488602364806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1044920"/>
        <c:axId val="-2121082376"/>
      </c:barChart>
      <c:catAx>
        <c:axId val="-2141044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21082376"/>
        <c:crosses val="autoZero"/>
        <c:auto val="1"/>
        <c:lblAlgn val="ctr"/>
        <c:lblOffset val="100"/>
        <c:noMultiLvlLbl val="0"/>
      </c:catAx>
      <c:valAx>
        <c:axId val="-212108237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41044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4376311284885"/>
          <c:y val="0.00213852315193078"/>
          <c:w val="0.402312378977431"/>
          <c:h val="0.155440880718321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513479689211"/>
          <c:y val="0.16926613000442"/>
          <c:w val="0.715001843999474"/>
          <c:h val="0.6933955718667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'FIG. 3 and 4'!$A$3</c:f>
              <c:strCache>
                <c:ptCount val="1"/>
                <c:pt idx="0">
                  <c:v>Untrained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errBars>
            <c:errBarType val="both"/>
            <c:errValType val="cust"/>
            <c:noEndCap val="1"/>
            <c:plus>
              <c:numRef>
                <c:f>'FIG. 3 and 4'!$B$9:$C$9</c:f>
                <c:numCache>
                  <c:formatCode>General</c:formatCode>
                  <c:ptCount val="2"/>
                  <c:pt idx="0">
                    <c:v>2.317457185310098</c:v>
                  </c:pt>
                  <c:pt idx="1">
                    <c:v>2.667766883678366</c:v>
                  </c:pt>
                </c:numCache>
              </c:numRef>
            </c:plus>
            <c:minus>
              <c:numRef>
                <c:f>'FIG. 3 and 4'!$B$9:$C$9</c:f>
                <c:numCache>
                  <c:formatCode>General</c:formatCode>
                  <c:ptCount val="2"/>
                  <c:pt idx="0">
                    <c:v>2.317457185310098</c:v>
                  </c:pt>
                  <c:pt idx="1">
                    <c:v>2.667766883678366</c:v>
                  </c:pt>
                </c:numCache>
              </c:numRef>
            </c:minus>
          </c:errBars>
          <c:cat>
            <c:strRef>
              <c:f>'FIG. 3 and 4'!$B$2:$C$2</c:f>
              <c:strCache>
                <c:ptCount val="2"/>
                <c:pt idx="0">
                  <c:v>Pretest</c:v>
                </c:pt>
                <c:pt idx="1">
                  <c:v>Posttest</c:v>
                </c:pt>
              </c:strCache>
            </c:strRef>
          </c:cat>
          <c:val>
            <c:numRef>
              <c:f>'FIG. 3 and 4'!$B$3:$C$3</c:f>
              <c:numCache>
                <c:formatCode>0</c:formatCode>
                <c:ptCount val="2"/>
                <c:pt idx="0">
                  <c:v>18.46707428812827</c:v>
                </c:pt>
                <c:pt idx="1">
                  <c:v>23.87543261627582</c:v>
                </c:pt>
              </c:numCache>
            </c:numRef>
          </c:val>
        </c:ser>
        <c:ser>
          <c:idx val="1"/>
          <c:order val="1"/>
          <c:tx>
            <c:strRef>
              <c:f>'FIG. 3 and 4'!$A$4</c:f>
              <c:strCache>
                <c:ptCount val="1"/>
                <c:pt idx="0">
                  <c:v>Trained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errBars>
            <c:errBarType val="both"/>
            <c:errValType val="cust"/>
            <c:noEndCap val="1"/>
            <c:plus>
              <c:numRef>
                <c:f>'FIG. 3 and 4'!$B$10:$C$10</c:f>
                <c:numCache>
                  <c:formatCode>General</c:formatCode>
                  <c:ptCount val="2"/>
                  <c:pt idx="0">
                    <c:v>2.434009304555091</c:v>
                  </c:pt>
                  <c:pt idx="1">
                    <c:v>1.6739267404074</c:v>
                  </c:pt>
                </c:numCache>
              </c:numRef>
            </c:plus>
            <c:minus>
              <c:numRef>
                <c:f>'FIG. 3 and 4'!$B$10:$C$10</c:f>
                <c:numCache>
                  <c:formatCode>General</c:formatCode>
                  <c:ptCount val="2"/>
                  <c:pt idx="0">
                    <c:v>2.434009304555091</c:v>
                  </c:pt>
                  <c:pt idx="1">
                    <c:v>1.6739267404074</c:v>
                  </c:pt>
                </c:numCache>
              </c:numRef>
            </c:minus>
          </c:errBars>
          <c:cat>
            <c:strRef>
              <c:f>'FIG. 3 and 4'!$B$2:$C$2</c:f>
              <c:strCache>
                <c:ptCount val="2"/>
                <c:pt idx="0">
                  <c:v>Pretest</c:v>
                </c:pt>
                <c:pt idx="1">
                  <c:v>Posttest</c:v>
                </c:pt>
              </c:strCache>
            </c:strRef>
          </c:cat>
          <c:val>
            <c:numRef>
              <c:f>'FIG. 3 and 4'!$B$4:$C$4</c:f>
              <c:numCache>
                <c:formatCode>0</c:formatCode>
                <c:ptCount val="2"/>
                <c:pt idx="0">
                  <c:v>16.58835454693038</c:v>
                </c:pt>
                <c:pt idx="1">
                  <c:v>9.95488602364806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3588552"/>
        <c:axId val="-2143455704"/>
      </c:barChart>
      <c:catAx>
        <c:axId val="-2143588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43455704"/>
        <c:crosses val="autoZero"/>
        <c:auto val="1"/>
        <c:lblAlgn val="ctr"/>
        <c:lblOffset val="100"/>
        <c:noMultiLvlLbl val="0"/>
      </c:catAx>
      <c:valAx>
        <c:axId val="-2143455704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43588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4376311284885"/>
          <c:y val="0.00213852315193078"/>
          <c:w val="0.402312378977431"/>
          <c:h val="0.155440880718321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65915343549741"/>
          <c:y val="0.0388612211464927"/>
          <c:w val="0.732025475759065"/>
          <c:h val="0.712493551826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'FIG. 2'!$A$5</c:f>
              <c:strCache>
                <c:ptCount val="1"/>
                <c:pt idx="0">
                  <c:v>Untrained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errBars>
            <c:errBarType val="both"/>
            <c:errValType val="cust"/>
            <c:noEndCap val="1"/>
            <c:plus>
              <c:numRef>
                <c:f>'FIG. 2'!$B$8:$E$8</c:f>
                <c:numCache>
                  <c:formatCode>General</c:formatCode>
                  <c:ptCount val="4"/>
                  <c:pt idx="0">
                    <c:v>1.34750247457433</c:v>
                  </c:pt>
                  <c:pt idx="1">
                    <c:v>2.975834554879011</c:v>
                  </c:pt>
                  <c:pt idx="2">
                    <c:v>1.578578189265114</c:v>
                  </c:pt>
                  <c:pt idx="3">
                    <c:v>2.991700327949964</c:v>
                  </c:pt>
                </c:numCache>
              </c:numRef>
            </c:plus>
            <c:minus>
              <c:numRef>
                <c:f>'FIG. 2'!$B$8:$E$8</c:f>
                <c:numCache>
                  <c:formatCode>General</c:formatCode>
                  <c:ptCount val="4"/>
                  <c:pt idx="0">
                    <c:v>1.34750247457433</c:v>
                  </c:pt>
                  <c:pt idx="1">
                    <c:v>2.975834554879011</c:v>
                  </c:pt>
                  <c:pt idx="2">
                    <c:v>1.578578189265114</c:v>
                  </c:pt>
                  <c:pt idx="3">
                    <c:v>2.991700327949964</c:v>
                  </c:pt>
                </c:numCache>
              </c:numRef>
            </c:minus>
          </c:errBars>
          <c:cat>
            <c:multiLvlStrRef>
              <c:f>'FIG. 2'!$B$3:$E$4</c:f>
              <c:multiLvlStrCache>
                <c:ptCount val="4"/>
                <c:lvl>
                  <c:pt idx="0">
                    <c:v>Upright</c:v>
                  </c:pt>
                  <c:pt idx="1">
                    <c:v>Inverted</c:v>
                  </c:pt>
                  <c:pt idx="2">
                    <c:v>Upright</c:v>
                  </c:pt>
                  <c:pt idx="3">
                    <c:v>Inverted</c:v>
                  </c:pt>
                </c:lvl>
                <c:lvl>
                  <c:pt idx="0">
                    <c:v>Pretest</c:v>
                  </c:pt>
                  <c:pt idx="2">
                    <c:v>Posttest</c:v>
                  </c:pt>
                </c:lvl>
              </c:multiLvlStrCache>
            </c:multiLvlStrRef>
          </c:cat>
          <c:val>
            <c:numRef>
              <c:f>'FIG. 2'!$B$5:$E$5</c:f>
              <c:numCache>
                <c:formatCode>General</c:formatCode>
                <c:ptCount val="4"/>
                <c:pt idx="0">
                  <c:v>87.25469070223601</c:v>
                </c:pt>
                <c:pt idx="1">
                  <c:v>68.7876164141078</c:v>
                </c:pt>
                <c:pt idx="2">
                  <c:v>86.73122196737</c:v>
                </c:pt>
                <c:pt idx="3">
                  <c:v>62.8557893510939</c:v>
                </c:pt>
              </c:numCache>
            </c:numRef>
          </c:val>
        </c:ser>
        <c:ser>
          <c:idx val="1"/>
          <c:order val="1"/>
          <c:tx>
            <c:strRef>
              <c:f>'FIG. 2'!$A$6</c:f>
              <c:strCache>
                <c:ptCount val="1"/>
                <c:pt idx="0">
                  <c:v>Trained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errBars>
            <c:errBarType val="both"/>
            <c:errValType val="cust"/>
            <c:noEndCap val="1"/>
            <c:plus>
              <c:numRef>
                <c:f>'FIG. 2'!$B$9:$E$9</c:f>
                <c:numCache>
                  <c:formatCode>General</c:formatCode>
                  <c:ptCount val="4"/>
                  <c:pt idx="0">
                    <c:v>2.095109821587237</c:v>
                  </c:pt>
                  <c:pt idx="1">
                    <c:v>3.318946670651286</c:v>
                  </c:pt>
                  <c:pt idx="2">
                    <c:v>1.610239134784688</c:v>
                  </c:pt>
                  <c:pt idx="3">
                    <c:v>1.110321558056978</c:v>
                  </c:pt>
                </c:numCache>
              </c:numRef>
            </c:plus>
            <c:minus>
              <c:numRef>
                <c:f>'FIG. 2'!$B$9:$E$9</c:f>
                <c:numCache>
                  <c:formatCode>General</c:formatCode>
                  <c:ptCount val="4"/>
                  <c:pt idx="0">
                    <c:v>2.095109821587237</c:v>
                  </c:pt>
                  <c:pt idx="1">
                    <c:v>3.318946670651286</c:v>
                  </c:pt>
                  <c:pt idx="2">
                    <c:v>1.610239134784688</c:v>
                  </c:pt>
                  <c:pt idx="3">
                    <c:v>1.110321558056978</c:v>
                  </c:pt>
                </c:numCache>
              </c:numRef>
            </c:minus>
          </c:errBars>
          <c:cat>
            <c:multiLvlStrRef>
              <c:f>'FIG. 2'!$B$3:$E$4</c:f>
              <c:multiLvlStrCache>
                <c:ptCount val="4"/>
                <c:lvl>
                  <c:pt idx="0">
                    <c:v>Upright</c:v>
                  </c:pt>
                  <c:pt idx="1">
                    <c:v>Inverted</c:v>
                  </c:pt>
                  <c:pt idx="2">
                    <c:v>Upright</c:v>
                  </c:pt>
                  <c:pt idx="3">
                    <c:v>Inverted</c:v>
                  </c:pt>
                </c:lvl>
                <c:lvl>
                  <c:pt idx="0">
                    <c:v>Pretest</c:v>
                  </c:pt>
                  <c:pt idx="2">
                    <c:v>Posttest</c:v>
                  </c:pt>
                </c:lvl>
              </c:multiLvlStrCache>
            </c:multiLvlStrRef>
          </c:cat>
          <c:val>
            <c:numRef>
              <c:f>'FIG. 2'!$B$6:$E$6</c:f>
              <c:numCache>
                <c:formatCode>General</c:formatCode>
                <c:ptCount val="4"/>
                <c:pt idx="0">
                  <c:v>86.58262052262261</c:v>
                </c:pt>
                <c:pt idx="1">
                  <c:v>69.9942659756923</c:v>
                </c:pt>
                <c:pt idx="2">
                  <c:v>90.3401504253233</c:v>
                </c:pt>
                <c:pt idx="3">
                  <c:v>80.3852644016752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3976664"/>
        <c:axId val="-2121680568"/>
      </c:barChart>
      <c:catAx>
        <c:axId val="-2123976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600" b="0" i="0"/>
            </a:pPr>
            <a:endParaRPr lang="en-US"/>
          </a:p>
        </c:txPr>
        <c:crossAx val="-2121680568"/>
        <c:crosses val="autoZero"/>
        <c:auto val="1"/>
        <c:lblAlgn val="ctr"/>
        <c:lblOffset val="100"/>
        <c:noMultiLvlLbl val="0"/>
      </c:catAx>
      <c:valAx>
        <c:axId val="-2121680568"/>
        <c:scaling>
          <c:orientation val="minMax"/>
          <c:max val="100.0"/>
          <c:min val="50.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12397666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647789537395328"/>
          <c:y val="0.018362936891591"/>
          <c:w val="0.236601314097483"/>
          <c:h val="0.12259602295475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F060E9A-1B47-5245-8230-44EC86269671}" type="datetimeFigureOut">
              <a:rPr lang="en-US"/>
              <a:pPr>
                <a:defRPr/>
              </a:pPr>
              <a:t>15/02/13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noProof="0" smtClean="0"/>
              <a:t>Click to edit Master text styles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  <a:p>
            <a:pPr lvl="3"/>
            <a:r>
              <a:rPr lang="nl-BE" noProof="0" smtClean="0"/>
              <a:t>Fourth level</a:t>
            </a:r>
          </a:p>
          <a:p>
            <a:pPr lvl="4"/>
            <a:r>
              <a:rPr lang="nl-BE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3CF71DA-4E1C-964B-8716-1E2AEF608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88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Burton slide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65714BC-A37A-3343-8134-9DFB00515FF6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87A8-A193-9646-B6FE-7675594E7BD5}" type="slidenum">
              <a:rPr lang="fr-CA" smtClean="0"/>
              <a:pPr/>
              <a:t>25</a:t>
            </a:fld>
            <a:endParaRPr lang="fr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87A8-A193-9646-B6FE-7675594E7BD5}" type="slidenum">
              <a:rPr lang="fr-CA" smtClean="0"/>
              <a:pPr/>
              <a:t>26</a:t>
            </a:fld>
            <a:endParaRPr lang="fr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87A8-A193-9646-B6FE-7675594E7BD5}" type="slidenum">
              <a:rPr lang="fr-CA" smtClean="0"/>
              <a:pPr/>
              <a:t>27</a:t>
            </a:fld>
            <a:endParaRPr lang="fr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87A8-A193-9646-B6FE-7675594E7BD5}" type="slidenum">
              <a:rPr lang="fr-CA" smtClean="0"/>
              <a:pPr/>
              <a:t>28</a:t>
            </a:fld>
            <a:endParaRPr lang="fr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87A8-A193-9646-B6FE-7675594E7BD5}" type="slidenum">
              <a:rPr lang="fr-CA" smtClean="0"/>
              <a:pPr/>
              <a:t>29</a:t>
            </a:fld>
            <a:endParaRPr lang="fr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87A8-A193-9646-B6FE-7675594E7BD5}" type="slidenum">
              <a:rPr lang="fr-CA" smtClean="0"/>
              <a:pPr/>
              <a:t>30</a:t>
            </a:fld>
            <a:endParaRPr lang="fr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SWS: slow wave sleep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CF71DA-4E1C-964B-8716-1E2AEF6083B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83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F84A0B-3A54-B548-8DDE-4E754A1ED048}" type="slidenum">
              <a:rPr lang="fr-FR" smtClean="0"/>
              <a:pPr>
                <a:defRPr/>
              </a:pPr>
              <a:t>4</a:t>
            </a:fld>
            <a:endParaRPr lang="fr-FR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Conscious learning of faces``</a:t>
            </a:r>
          </a:p>
          <a:p>
            <a:endParaRPr lang="en-US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Factors: learning and recognition of atypical vs. typical faces[35]; faces presented in multiple or single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orientations at encoding; faces encoded as static patterns or as dynamic movies[36] as well as extrinsic factors: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Association of the face with a visual scene context, or with affective values. We will also test the hypothesis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faces can be learned better if, at encoding, they are presented dynamically, just like they are supposed to be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perceived (i.e., from low to high spatial frequencies rather than the opposite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CF71DA-4E1C-964B-8716-1E2AEF6083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98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Lisa: MCI patients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CF71DA-4E1C-964B-8716-1E2AEF6083B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55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CF71DA-4E1C-964B-8716-1E2AEF6083B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36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SWS: slow wave sleep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CF71DA-4E1C-964B-8716-1E2AEF6083B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83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SWS: slow wave sleep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CF71DA-4E1C-964B-8716-1E2AEF6083B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83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87A8-A193-9646-B6FE-7675594E7BD5}" type="slidenum">
              <a:rPr lang="fr-CA" smtClean="0"/>
              <a:pPr/>
              <a:t>23</a:t>
            </a:fld>
            <a:endParaRPr lang="fr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87A8-A193-9646-B6FE-7675594E7BD5}" type="slidenum">
              <a:rPr lang="fr-CA" smtClean="0"/>
              <a:pPr/>
              <a:t>24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7A521-5200-9C49-8EAB-8D7AEF916D14}" type="datetimeFigureOut">
              <a:rPr lang="en-US"/>
              <a:pPr>
                <a:defRPr/>
              </a:pPr>
              <a:t>15/02/13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47957-69EB-ED4F-89A8-B3A06CCB8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4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C3779-241D-9945-A349-8B067CB95010}" type="datetimeFigureOut">
              <a:rPr lang="en-US"/>
              <a:pPr>
                <a:defRPr/>
              </a:pPr>
              <a:t>15/02/13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DC893-7D2C-224A-9E9F-CF53EB245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1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EC159-32D3-054A-83FB-DD13E366415E}" type="datetimeFigureOut">
              <a:rPr lang="en-US"/>
              <a:pPr>
                <a:defRPr/>
              </a:pPr>
              <a:t>15/02/13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89078-5257-0F4C-934A-4DB708DF9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52AB5-5283-AC47-B8B4-82EC5D2B3C78}" type="datetimeFigureOut">
              <a:rPr lang="en-US"/>
              <a:pPr>
                <a:defRPr/>
              </a:pPr>
              <a:t>15/02/13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7E53B-C985-8840-9CF1-9E0296E98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5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01241-1470-104C-916F-2B8C5CE3206B}" type="datetimeFigureOut">
              <a:rPr lang="en-US"/>
              <a:pPr>
                <a:defRPr/>
              </a:pPr>
              <a:t>15/02/13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C2573-E2E1-D44B-9B40-A3492B613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76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30C91-92E1-2747-9401-AC1373B5B554}" type="datetimeFigureOut">
              <a:rPr lang="en-US"/>
              <a:pPr>
                <a:defRPr/>
              </a:pPr>
              <a:t>15/02/13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49E1E-8EEE-F546-A40E-D30B3B5B2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8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E895B-DA1C-0445-8CB9-E06F37312883}" type="datetimeFigureOut">
              <a:rPr lang="en-US"/>
              <a:pPr>
                <a:defRPr/>
              </a:pPr>
              <a:t>15/02/13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5AB19-84C6-DB44-BEF2-A68EDA908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9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07804-FA6F-1E4E-91F0-2A0746669876}" type="datetimeFigureOut">
              <a:rPr lang="en-US"/>
              <a:pPr>
                <a:defRPr/>
              </a:pPr>
              <a:t>15/02/13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AEC52-47AA-8B40-9E8B-771F3051C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2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B807D-ABC2-034C-B2FA-83D6C3B158E1}" type="datetimeFigureOut">
              <a:rPr lang="en-US"/>
              <a:pPr>
                <a:defRPr/>
              </a:pPr>
              <a:t>15/02/13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A8D17-BB09-384A-A5D9-510765C73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9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B279C-2C7A-5442-9BF2-B3143EA1C1FA}" type="datetimeFigureOut">
              <a:rPr lang="en-US"/>
              <a:pPr>
                <a:defRPr/>
              </a:pPr>
              <a:t>15/02/13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F452A-69FC-854C-8CCC-8B0F0886E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0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69CA4-2668-554A-8706-E65297092000}" type="datetimeFigureOut">
              <a:rPr lang="en-US"/>
              <a:pPr>
                <a:defRPr/>
              </a:pPr>
              <a:t>15/02/13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576DC-AA34-6D43-8F9E-D3F00B566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9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3E69A0-88FB-314F-9371-7E23A39FC076}" type="datetimeFigureOut">
              <a:rPr lang="en-US"/>
              <a:pPr>
                <a:defRPr/>
              </a:pPr>
              <a:t>15/02/13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0F4E5B-27CD-2E44-8813-0B772ED49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32.png"/><Relationship Id="rId5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image" Target="../media/image32.png"/><Relationship Id="rId5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WP1: Mechanisms and dynamics of learning and consolidation of novel visual patterns 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7675"/>
            <a:ext cx="6400800" cy="1381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B. Rossion/P. </a:t>
            </a:r>
            <a:r>
              <a:rPr lang="en-US" dirty="0" err="1" smtClean="0">
                <a:ea typeface="+mn-ea"/>
                <a:cs typeface="+mn-cs"/>
              </a:rPr>
              <a:t>Peigneux</a:t>
            </a: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16986" y="160370"/>
            <a:ext cx="564028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 smtClean="0"/>
              <a:t>WP1b &amp; c. Neuroimaging (fMRI)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4004" y="1168293"/>
            <a:ext cx="77175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 smtClean="0"/>
              <a:t>Is there a strict division between brain regions involved in </a:t>
            </a:r>
            <a:r>
              <a:rPr lang="en-US" sz="2800" dirty="0" smtClean="0">
                <a:solidFill>
                  <a:srgbClr val="0000FF"/>
                </a:solidFill>
              </a:rPr>
              <a:t>perception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0000FF"/>
                </a:solidFill>
              </a:rPr>
              <a:t>memory</a:t>
            </a:r>
            <a:r>
              <a:rPr lang="en-US" sz="2800" dirty="0" smtClean="0"/>
              <a:t> of faces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064005" y="2152305"/>
            <a:ext cx="70417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What are the </a:t>
            </a:r>
            <a:r>
              <a:rPr lang="en-US" sz="2800" dirty="0">
                <a:solidFill>
                  <a:srgbClr val="0000FF"/>
                </a:solidFill>
              </a:rPr>
              <a:t>key regions </a:t>
            </a:r>
            <a:r>
              <a:rPr lang="en-US" sz="2800" dirty="0"/>
              <a:t>involved in learning new faces?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How</a:t>
            </a:r>
            <a:r>
              <a:rPr lang="en-US" sz="2800" dirty="0"/>
              <a:t> do these regions distinguish old from new faces?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8723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16986" y="160370"/>
            <a:ext cx="564028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 smtClean="0"/>
              <a:t>WP1b &amp; c. Neuroimaging (fMRI)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4004" y="1251129"/>
            <a:ext cx="77175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Is there a strict division between brain regions involved in perception and memory of faces?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What are the </a:t>
            </a:r>
            <a:r>
              <a:rPr lang="en-US" sz="2800" dirty="0" smtClean="0">
                <a:solidFill>
                  <a:srgbClr val="0000FF"/>
                </a:solidFill>
              </a:rPr>
              <a:t>key regions </a:t>
            </a:r>
            <a:r>
              <a:rPr lang="en-US" sz="2800" dirty="0" smtClean="0"/>
              <a:t>involved in learning new faces?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626222" y="3908289"/>
            <a:ext cx="34990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Right temporal pole</a:t>
            </a:r>
            <a:endParaRPr lang="en-US" sz="32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847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5680"/>
            <a:ext cx="4867916" cy="3477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900" y="1249794"/>
            <a:ext cx="4102100" cy="401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son07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5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20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masio-lesions-pros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624" y="1035634"/>
            <a:ext cx="5103152" cy="3914597"/>
          </a:xfrm>
          <a:prstGeom prst="rect">
            <a:avLst/>
          </a:prstGeom>
        </p:spPr>
      </p:pic>
      <p:pic>
        <p:nvPicPr>
          <p:cNvPr id="4" name="Picture 3" descr="LR-lesions.tif                                                 0023B594Macintosh HD                   C0927FD2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656" y="3543299"/>
            <a:ext cx="4266036" cy="237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. Gage Damasio recon                                          00001E51Macintosh HD                   ABA7815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196" y="275005"/>
            <a:ext cx="221297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4141" y="275005"/>
            <a:ext cx="478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Critically involved in face recognition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429196" y="6253999"/>
            <a:ext cx="3022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Patient LR: </a:t>
            </a:r>
            <a:r>
              <a:rPr lang="en-US" dirty="0" err="1" smtClean="0"/>
              <a:t>Bukach</a:t>
            </a:r>
            <a:r>
              <a:rPr lang="en-US" dirty="0" smtClean="0"/>
              <a:t> et al.,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920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le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0"/>
            <a:ext cx="8428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7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ppet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"/>
            <a:ext cx="9144000" cy="649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20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9496" name="Text Box 8"/>
          <p:cNvSpPr txBox="1">
            <a:spLocks noChangeArrowheads="1"/>
          </p:cNvSpPr>
          <p:nvPr/>
        </p:nvSpPr>
        <p:spPr bwMode="auto">
          <a:xfrm>
            <a:off x="441325" y="350838"/>
            <a:ext cx="5807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39497" name="Text Box 9"/>
          <p:cNvSpPr txBox="1">
            <a:spLocks noChangeArrowheads="1"/>
          </p:cNvSpPr>
          <p:nvPr/>
        </p:nvSpPr>
        <p:spPr bwMode="auto">
          <a:xfrm>
            <a:off x="171450" y="0"/>
            <a:ext cx="89725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u="none" dirty="0"/>
              <a:t>HR, 39 </a:t>
            </a:r>
            <a:r>
              <a:rPr lang="en-US" sz="2800" u="none" dirty="0" smtClean="0"/>
              <a:t>years old</a:t>
            </a:r>
            <a:endParaRPr lang="en-US" sz="2800" u="none" dirty="0"/>
          </a:p>
          <a:p>
            <a:r>
              <a:rPr lang="en-US" sz="2800" u="none" dirty="0" smtClean="0"/>
              <a:t>Right anterior temporal lobectomy (</a:t>
            </a:r>
            <a:r>
              <a:rPr lang="en-US" sz="2800" u="none" dirty="0"/>
              <a:t>2008)</a:t>
            </a:r>
            <a:endParaRPr lang="en-US" sz="2800" u="none" dirty="0">
              <a:cs typeface="Osaka" charset="0"/>
            </a:endParaRPr>
          </a:p>
        </p:txBody>
      </p:sp>
      <p:pic>
        <p:nvPicPr>
          <p:cNvPr id="2239498" name="Picture 10" descr="HR-coronal.tiff                                                00587D4BMacintosh HD                   7C26880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752600"/>
            <a:ext cx="28956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9499" name="Picture 11" descr="HR-sagittal.tiff                                               00587D4BMacintosh HD                   7C268809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2209800"/>
            <a:ext cx="2965450" cy="291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9500" name="Picture 12" descr="HR-transversal.tiff                                            00587D4BMacintosh HD                   7C268809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67000"/>
            <a:ext cx="2982913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750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658" name="Rectangle 2"/>
          <p:cNvSpPr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sz="2800" u="none" dirty="0" smtClean="0"/>
              <a:t>HR’s only complain since operation: </a:t>
            </a:r>
          </a:p>
          <a:p>
            <a:endParaRPr lang="nl-BE" sz="2800" dirty="0"/>
          </a:p>
          <a:p>
            <a:r>
              <a:rPr lang="nl-BE" sz="2800" u="none" dirty="0" smtClean="0"/>
              <a:t>	He cannot learn new faces !</a:t>
            </a:r>
            <a:endParaRPr lang="en-US" sz="2800" u="none" dirty="0"/>
          </a:p>
        </p:txBody>
      </p:sp>
      <p:sp>
        <p:nvSpPr>
          <p:cNvPr id="2246660" name="Text Box 4"/>
          <p:cNvSpPr txBox="1">
            <a:spLocks noChangeArrowheads="1"/>
          </p:cNvSpPr>
          <p:nvPr/>
        </p:nvSpPr>
        <p:spPr bwMode="auto">
          <a:xfrm>
            <a:off x="511369" y="1723357"/>
            <a:ext cx="71622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Recognition of famous faces: perfect (98%, fast)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" y="2413337"/>
            <a:ext cx="8077200" cy="2844463"/>
            <a:chOff x="152400" y="2413337"/>
            <a:chExt cx="8077200" cy="2844463"/>
          </a:xfrm>
        </p:grpSpPr>
        <p:grpSp>
          <p:nvGrpSpPr>
            <p:cNvPr id="2246669" name="Group 13"/>
            <p:cNvGrpSpPr>
              <a:grpSpLocks/>
            </p:cNvGrpSpPr>
            <p:nvPr/>
          </p:nvGrpSpPr>
          <p:grpSpPr bwMode="auto">
            <a:xfrm>
              <a:off x="152400" y="3505200"/>
              <a:ext cx="3867150" cy="1600200"/>
              <a:chOff x="96" y="2208"/>
              <a:chExt cx="2436" cy="1008"/>
            </a:xfrm>
          </p:grpSpPr>
          <p:pic>
            <p:nvPicPr>
              <p:cNvPr id="2246662" name="Picture 6" descr="AF01NES.JPG                                                    004ECFECMacintosh HD                   7C268809: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2208"/>
                <a:ext cx="744" cy="10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46663" name="Text Box 7"/>
              <p:cNvSpPr txBox="1">
                <a:spLocks noChangeArrowheads="1"/>
              </p:cNvSpPr>
              <p:nvPr/>
            </p:nvSpPr>
            <p:spPr bwMode="auto">
              <a:xfrm>
                <a:off x="902" y="2503"/>
                <a:ext cx="37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u="none">
                    <a:latin typeface=""/>
                  </a:rPr>
                  <a:t>…</a:t>
                </a:r>
                <a:endParaRPr lang="en-US" u="none"/>
              </a:p>
            </p:txBody>
          </p:sp>
          <p:pic>
            <p:nvPicPr>
              <p:cNvPr id="2246664" name="Picture 8" descr="AF02NES.bmp                                                    004ECFECMacintosh HD                   7C268809: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2208"/>
                <a:ext cx="744" cy="10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46665" name="Text Box 9"/>
              <p:cNvSpPr txBox="1">
                <a:spLocks noChangeArrowheads="1"/>
              </p:cNvSpPr>
              <p:nvPr/>
            </p:nvSpPr>
            <p:spPr bwMode="auto">
              <a:xfrm>
                <a:off x="2160" y="2496"/>
                <a:ext cx="37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u="none">
                    <a:latin typeface=""/>
                  </a:rPr>
                  <a:t>…</a:t>
                </a:r>
                <a:endParaRPr lang="en-US" u="none"/>
              </a:p>
            </p:txBody>
          </p:sp>
        </p:grpSp>
        <p:grpSp>
          <p:nvGrpSpPr>
            <p:cNvPr id="2246670" name="Group 14"/>
            <p:cNvGrpSpPr>
              <a:grpSpLocks/>
            </p:cNvGrpSpPr>
            <p:nvPr/>
          </p:nvGrpSpPr>
          <p:grpSpPr bwMode="auto">
            <a:xfrm>
              <a:off x="5181600" y="3352800"/>
              <a:ext cx="3048000" cy="1905000"/>
              <a:chOff x="3264" y="2112"/>
              <a:chExt cx="1920" cy="1200"/>
            </a:xfrm>
          </p:grpSpPr>
          <p:pic>
            <p:nvPicPr>
              <p:cNvPr id="2246666" name="Picture 10" descr="AF01NES.JPG                                                    004ECFECMacintosh HD                   7C268809: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8" y="2208"/>
                <a:ext cx="744" cy="10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46667" name="Picture 11" descr="AF04NES.JPG                                                    004ED080Macintosh HD                   7C268809: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2208"/>
                <a:ext cx="743" cy="10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46668" name="Rectangle 12"/>
              <p:cNvSpPr>
                <a:spLocks noChangeArrowheads="1"/>
              </p:cNvSpPr>
              <p:nvPr/>
            </p:nvSpPr>
            <p:spPr bwMode="auto">
              <a:xfrm>
                <a:off x="3264" y="2112"/>
                <a:ext cx="1920" cy="1200"/>
              </a:xfrm>
              <a:prstGeom prst="rect">
                <a:avLst/>
              </a:prstGeom>
              <a:noFill/>
              <a:ln w="38100">
                <a:solidFill>
                  <a:srgbClr val="FF060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42504" y="2413337"/>
              <a:ext cx="43011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Old/new face discrimination task</a:t>
              </a:r>
              <a:endParaRPr lang="en-US" sz="2400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147215" y="2875002"/>
              <a:ext cx="10421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Encoding 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42504" y="5743012"/>
            <a:ext cx="6374333" cy="830997"/>
            <a:chOff x="542504" y="5743012"/>
            <a:chExt cx="6374333" cy="830997"/>
          </a:xfrm>
        </p:grpSpPr>
        <p:sp>
          <p:nvSpPr>
            <p:cNvPr id="2246661" name="Rectangle 5"/>
            <p:cNvSpPr>
              <a:spLocks noChangeArrowheads="1"/>
            </p:cNvSpPr>
            <p:nvPr/>
          </p:nvSpPr>
          <p:spPr bwMode="auto">
            <a:xfrm>
              <a:off x="4069182" y="5743012"/>
              <a:ext cx="2847655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u="none" dirty="0" smtClean="0">
                  <a:solidFill>
                    <a:srgbClr val="FF060B"/>
                  </a:solidFill>
                </a:rPr>
                <a:t>73</a:t>
              </a:r>
              <a:r>
                <a:rPr lang="en-US" sz="2400" u="none" dirty="0">
                  <a:solidFill>
                    <a:srgbClr val="FF060B"/>
                  </a:solidFill>
                </a:rPr>
                <a:t>%</a:t>
              </a:r>
              <a:r>
                <a:rPr lang="en-US" sz="2400" u="none" dirty="0"/>
                <a:t> </a:t>
              </a:r>
              <a:r>
                <a:rPr lang="en-US" sz="2400" i="1" u="none" dirty="0"/>
                <a:t>vs.</a:t>
              </a:r>
              <a:r>
                <a:rPr lang="en-US" sz="2400" u="none" dirty="0"/>
                <a:t> 85</a:t>
              </a:r>
              <a:r>
                <a:rPr lang="en-US" sz="2400" u="none" dirty="0" smtClean="0"/>
                <a:t>%</a:t>
              </a:r>
            </a:p>
            <a:p>
              <a:r>
                <a:rPr lang="en-US" sz="2400" u="none" dirty="0" smtClean="0">
                  <a:solidFill>
                    <a:srgbClr val="FF060B"/>
                  </a:solidFill>
                </a:rPr>
                <a:t>6477 </a:t>
              </a:r>
              <a:r>
                <a:rPr lang="en-US" sz="2400" u="none" dirty="0" err="1">
                  <a:solidFill>
                    <a:srgbClr val="FF060B"/>
                  </a:solidFill>
                </a:rPr>
                <a:t>ms</a:t>
              </a:r>
              <a:r>
                <a:rPr lang="en-US" sz="2400" u="none" dirty="0"/>
                <a:t> </a:t>
              </a:r>
              <a:r>
                <a:rPr lang="en-US" sz="2400" i="1" u="none" dirty="0"/>
                <a:t>vs.</a:t>
              </a:r>
              <a:r>
                <a:rPr lang="en-US" sz="2400" u="none" dirty="0"/>
                <a:t> 2027 </a:t>
              </a:r>
              <a:r>
                <a:rPr lang="en-US" sz="2400" u="none" dirty="0" err="1"/>
                <a:t>ms</a:t>
              </a:r>
              <a:endParaRPr lang="en-US" sz="2400" u="none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2504" y="5870044"/>
              <a:ext cx="20376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HR</a:t>
              </a:r>
              <a:r>
                <a:rPr lang="en-US" sz="2400" dirty="0" smtClean="0"/>
                <a:t> vs. controls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58236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666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74" y="105468"/>
            <a:ext cx="8959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Yet, the function of this region in learning of faces or other visual patterns remains largely </a:t>
            </a:r>
            <a:r>
              <a:rPr lang="en-US" sz="3000" dirty="0" smtClean="0">
                <a:solidFill>
                  <a:srgbClr val="0000FF"/>
                </a:solidFill>
              </a:rPr>
              <a:t>unknown</a:t>
            </a:r>
            <a:r>
              <a:rPr lang="en-US" sz="3000" dirty="0" smtClean="0"/>
              <a:t> because:</a:t>
            </a:r>
          </a:p>
        </p:txBody>
      </p:sp>
      <p:sp>
        <p:nvSpPr>
          <p:cNvPr id="6" name="Rectangle 5"/>
          <p:cNvSpPr/>
          <p:nvPr/>
        </p:nvSpPr>
        <p:spPr>
          <a:xfrm>
            <a:off x="615611" y="1332521"/>
            <a:ext cx="74326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/>
          </a:p>
          <a:p>
            <a:pPr marL="342900" indent="-342900">
              <a:buFontTx/>
              <a:buChar char="•"/>
            </a:pPr>
            <a:r>
              <a:rPr lang="en-US" sz="2800" dirty="0"/>
              <a:t>Very few patients</a:t>
            </a:r>
          </a:p>
          <a:p>
            <a:pPr marL="342900" indent="-342900">
              <a:buFontTx/>
              <a:buChar char="•"/>
            </a:pPr>
            <a:endParaRPr lang="en-US" sz="2800" dirty="0"/>
          </a:p>
          <a:p>
            <a:pPr marL="342900" indent="-342900">
              <a:buFontTx/>
              <a:buChar char="•"/>
            </a:pPr>
            <a:r>
              <a:rPr lang="en-US" sz="2800" dirty="0"/>
              <a:t>The damage following surgery usually concerns also the anterior hippocampus/amygdala</a:t>
            </a:r>
          </a:p>
          <a:p>
            <a:pPr marL="342900" indent="-342900">
              <a:buFontTx/>
              <a:buChar char="•"/>
            </a:pPr>
            <a:endParaRPr lang="en-US" sz="2800" dirty="0"/>
          </a:p>
          <a:p>
            <a:pPr marL="342900" indent="-342900">
              <a:buFontTx/>
              <a:buChar char="•"/>
            </a:pPr>
            <a:r>
              <a:rPr lang="en-US" sz="2800" dirty="0"/>
              <a:t>Few </a:t>
            </a:r>
            <a:r>
              <a:rPr lang="en-US" sz="2800" dirty="0" smtClean="0"/>
              <a:t>fMRI face </a:t>
            </a:r>
            <a:r>
              <a:rPr lang="en-US" sz="2800" dirty="0"/>
              <a:t>studies with learning paradigms</a:t>
            </a:r>
          </a:p>
          <a:p>
            <a:pPr marL="342900" indent="-342900">
              <a:buFontTx/>
              <a:buChar char="•"/>
            </a:pPr>
            <a:endParaRPr lang="en-US" sz="2800" dirty="0"/>
          </a:p>
          <a:p>
            <a:pPr marL="342900" indent="-342900">
              <a:buFontTx/>
              <a:buChar char="•"/>
            </a:pPr>
            <a:r>
              <a:rPr lang="en-US" sz="2800" dirty="0"/>
              <a:t>Difficulty to measure good signal in this region in fMRI (magnetic susceptibility artifacts)</a:t>
            </a:r>
          </a:p>
        </p:txBody>
      </p:sp>
    </p:spTree>
    <p:extLst>
      <p:ext uri="{BB962C8B-B14F-4D97-AF65-F5344CB8AC3E}">
        <p14:creationId xmlns:p14="http://schemas.microsoft.com/office/powerpoint/2010/main" val="2180334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3"/>
          <p:cNvSpPr txBox="1">
            <a:spLocks noChangeArrowheads="1"/>
          </p:cNvSpPr>
          <p:nvPr/>
        </p:nvSpPr>
        <p:spPr bwMode="auto">
          <a:xfrm>
            <a:off x="728663" y="307975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Visual patterns?</a:t>
            </a:r>
          </a:p>
        </p:txBody>
      </p:sp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658813" y="2774950"/>
            <a:ext cx="6296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Are faces truly </a:t>
            </a:r>
            <a:r>
              <a:rPr lang="en-US" sz="3200" i="1" dirty="0"/>
              <a:t>novel</a:t>
            </a:r>
            <a:r>
              <a:rPr lang="en-US" sz="3200" dirty="0"/>
              <a:t> visual patterns?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987425" y="3797300"/>
            <a:ext cx="29305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i="1" dirty="0">
                <a:solidFill>
                  <a:srgbClr val="3366FF"/>
                </a:solidFill>
              </a:rPr>
              <a:t>Unfamiliar</a:t>
            </a:r>
            <a:r>
              <a:rPr lang="en-US" sz="3200" dirty="0"/>
              <a:t> faces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06537" y="505873"/>
            <a:ext cx="5958024" cy="2269077"/>
            <a:chOff x="1506537" y="505873"/>
            <a:chExt cx="5958024" cy="2269077"/>
          </a:xfrm>
        </p:grpSpPr>
        <p:sp>
          <p:nvSpPr>
            <p:cNvPr id="15363" name="TextBox 2"/>
            <p:cNvSpPr txBox="1">
              <a:spLocks noChangeArrowheads="1"/>
            </p:cNvSpPr>
            <p:nvPr/>
          </p:nvSpPr>
          <p:spPr bwMode="auto">
            <a:xfrm>
              <a:off x="1506537" y="1465066"/>
              <a:ext cx="241141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 dirty="0"/>
                <a:t>Human Faces</a:t>
              </a: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7900" y="505873"/>
              <a:ext cx="2996661" cy="2269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3" descr="face_run23.jpg                                                 002250B0HANNAH                         C316367B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954" y="3450716"/>
            <a:ext cx="3663938" cy="336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030"/>
            <a:ext cx="8229600" cy="1143000"/>
          </a:xfrm>
        </p:spPr>
        <p:txBody>
          <a:bodyPr/>
          <a:lstStyle/>
          <a:p>
            <a:r>
              <a:rPr lang="en-US" dirty="0" smtClean="0"/>
              <a:t>Other regions involved in face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50" y="1654045"/>
            <a:ext cx="8474550" cy="401430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(Right) </a:t>
            </a:r>
            <a:r>
              <a:rPr lang="en-US" dirty="0" smtClean="0">
                <a:solidFill>
                  <a:srgbClr val="0000FF"/>
                </a:solidFill>
              </a:rPr>
              <a:t>Hippocampus</a:t>
            </a:r>
            <a:r>
              <a:rPr lang="en-US" dirty="0" smtClean="0"/>
              <a:t>: relational memory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Hippocampal </a:t>
            </a:r>
            <a:r>
              <a:rPr lang="en-US" dirty="0" err="1"/>
              <a:t>morpho</a:t>
            </a:r>
            <a:r>
              <a:rPr lang="en-US" dirty="0"/>
              <a:t>-functional </a:t>
            </a:r>
            <a:r>
              <a:rPr lang="en-US" dirty="0" smtClean="0"/>
              <a:t>changes in Alzheimer disease and </a:t>
            </a:r>
            <a:r>
              <a:rPr lang="en-US" dirty="0" err="1" smtClean="0"/>
              <a:t>aMCI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Difficulties in separating patterns</a:t>
            </a:r>
          </a:p>
          <a:p>
            <a:pPr marL="0" indent="0">
              <a:buNone/>
            </a:pPr>
            <a:r>
              <a:rPr lang="en-US" sz="2400" dirty="0" smtClean="0"/>
              <a:t>(should confuse new faces similar to old faces as previously seen)</a:t>
            </a:r>
            <a:endParaRPr lang="en-US" sz="2400" dirty="0"/>
          </a:p>
        </p:txBody>
      </p:sp>
      <p:pic>
        <p:nvPicPr>
          <p:cNvPr id="4" name="Picture 3" descr="morph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" y="5572038"/>
            <a:ext cx="8868990" cy="128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34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16987" y="160370"/>
            <a:ext cx="92549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 smtClean="0"/>
              <a:t>WP1d &amp; e. Learning new face patterns: role of sleep and interference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1935651"/>
            <a:ext cx="91440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2700" dirty="0" smtClean="0"/>
              <a:t>Role of post-training sleep for </a:t>
            </a:r>
            <a:r>
              <a:rPr lang="en-US" sz="2700" dirty="0" smtClean="0">
                <a:solidFill>
                  <a:srgbClr val="FF0000"/>
                </a:solidFill>
              </a:rPr>
              <a:t>consolidation</a:t>
            </a:r>
            <a:r>
              <a:rPr lang="en-US" sz="2700" dirty="0" smtClean="0"/>
              <a:t> of learned faces</a:t>
            </a:r>
          </a:p>
          <a:p>
            <a:endParaRPr lang="en-US" sz="2400" dirty="0"/>
          </a:p>
          <a:p>
            <a:r>
              <a:rPr lang="en-US" sz="2400" dirty="0" smtClean="0"/>
              <a:t>		- Performance across sleep periods of the night: early (SWS) and 		late (REM)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27921" y="3733717"/>
            <a:ext cx="9144000" cy="1992427"/>
            <a:chOff x="127921" y="3733717"/>
            <a:chExt cx="9144000" cy="1992427"/>
          </a:xfrm>
        </p:grpSpPr>
        <p:sp>
          <p:nvSpPr>
            <p:cNvPr id="5" name="TextBox 4"/>
            <p:cNvSpPr txBox="1"/>
            <p:nvPr/>
          </p:nvSpPr>
          <p:spPr>
            <a:xfrm>
              <a:off x="127921" y="3733717"/>
              <a:ext cx="914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•"/>
              </a:pPr>
              <a:r>
                <a:rPr lang="en-US" sz="2700" dirty="0" smtClean="0"/>
                <a:t>Taking advantage of </a:t>
              </a:r>
              <a:r>
                <a:rPr lang="en-US" sz="2700" dirty="0" smtClean="0">
                  <a:solidFill>
                    <a:srgbClr val="FF0000"/>
                  </a:solidFill>
                </a:rPr>
                <a:t>sleep-monitoring </a:t>
              </a:r>
              <a:r>
                <a:rPr lang="en-US" sz="2700" dirty="0" smtClean="0"/>
                <a:t>experiments to avoid interference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46661" y="4895147"/>
              <a:ext cx="7249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Learning of inverted faces; “other-race” faces, without exposure to upright faces between learning and test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21335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16987" y="160370"/>
            <a:ext cx="92549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 smtClean="0"/>
              <a:t>WP1d &amp; e. Learning new face patterns: role of sleep and interference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1935651"/>
            <a:ext cx="91440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2700" dirty="0" smtClean="0"/>
              <a:t>Role of post-training sleep for consolidation of learned faces</a:t>
            </a:r>
          </a:p>
          <a:p>
            <a:endParaRPr lang="en-US" sz="2400" dirty="0"/>
          </a:p>
          <a:p>
            <a:r>
              <a:rPr lang="en-US" sz="2400" dirty="0" smtClean="0"/>
              <a:t>		- Performance across sleep periods of the night: early (SWS) and 		late (REM)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27921" y="3733717"/>
            <a:ext cx="9144000" cy="1992427"/>
            <a:chOff x="127921" y="3733717"/>
            <a:chExt cx="9144000" cy="1992427"/>
          </a:xfrm>
        </p:grpSpPr>
        <p:sp>
          <p:nvSpPr>
            <p:cNvPr id="5" name="TextBox 4"/>
            <p:cNvSpPr txBox="1"/>
            <p:nvPr/>
          </p:nvSpPr>
          <p:spPr>
            <a:xfrm>
              <a:off x="127921" y="3733717"/>
              <a:ext cx="914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•"/>
              </a:pPr>
              <a:r>
                <a:rPr lang="en-US" sz="2700" dirty="0" smtClean="0"/>
                <a:t>Taking advantage of sleep-monitoring experiments to avoid interference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46661" y="4895147"/>
              <a:ext cx="7249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Learning of </a:t>
              </a:r>
              <a:r>
                <a:rPr lang="en-US" sz="2400" dirty="0" smtClean="0">
                  <a:solidFill>
                    <a:srgbClr val="FF0000"/>
                  </a:solidFill>
                </a:rPr>
                <a:t>inverted faces</a:t>
              </a:r>
              <a:r>
                <a:rPr lang="en-US" sz="2400" dirty="0" smtClean="0"/>
                <a:t>; “other-race” faces, without exposure to upright faces between learning and test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48466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1" y="544865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Training adult participants with inverted faces</a:t>
            </a:r>
            <a:endParaRPr lang="fr-CA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66397" y="3598686"/>
            <a:ext cx="8673228" cy="629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tabLst/>
              <a:defRPr/>
            </a:pPr>
            <a:r>
              <a:rPr kumimoji="0" lang="fr-CA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YET</a:t>
            </a:r>
            <a:r>
              <a:rPr kumimoji="0" lang="fr-CA" sz="2000" b="1" i="0" u="sng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CA" sz="2000" b="1" i="0" u="sng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er 19"/>
          <p:cNvGrpSpPr/>
          <p:nvPr/>
        </p:nvGrpSpPr>
        <p:grpSpPr>
          <a:xfrm>
            <a:off x="212397" y="4228318"/>
            <a:ext cx="8720614" cy="629632"/>
            <a:chOff x="212397" y="4228318"/>
            <a:chExt cx="8720614" cy="629632"/>
          </a:xfrm>
        </p:grpSpPr>
        <p:sp>
          <p:nvSpPr>
            <p:cNvPr id="11" name="Espace réservé du contenu 2"/>
            <p:cNvSpPr txBox="1">
              <a:spLocks/>
            </p:cNvSpPr>
            <p:nvPr/>
          </p:nvSpPr>
          <p:spPr>
            <a:xfrm>
              <a:off x="476457" y="4228318"/>
              <a:ext cx="8456554" cy="6296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>
                  <a:schemeClr val="tx1">
                    <a:lumMod val="65000"/>
                    <a:lumOff val="35000"/>
                  </a:schemeClr>
                </a:buClr>
                <a:buSzTx/>
                <a:tabLst/>
                <a:defRPr/>
              </a:pPr>
              <a:r>
                <a:rPr kumimoji="0" lang="fr-CA" sz="200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Violate</a:t>
              </a:r>
              <a:r>
                <a:rPr kumimoji="0" lang="fr-CA" sz="20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fr-CA" sz="2000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the </a:t>
              </a:r>
              <a:r>
                <a:rPr kumimoji="0" lang="fr-CA" sz="2000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biological</a:t>
              </a:r>
              <a:r>
                <a:rPr kumimoji="0" lang="fr-CA" sz="2000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fr-CA" sz="2000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constraints</a:t>
              </a:r>
              <a:r>
                <a:rPr kumimoji="0" lang="fr-CA" sz="2000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of the </a:t>
              </a:r>
              <a:r>
                <a:rPr kumimoji="0" lang="fr-CA" sz="2000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visual</a:t>
              </a:r>
              <a:r>
                <a:rPr kumimoji="0" lang="fr-CA" sz="2000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system </a:t>
              </a:r>
              <a:r>
                <a:rPr kumimoji="0" lang="fr-CA" sz="2000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at</a:t>
              </a:r>
              <a:r>
                <a:rPr kumimoji="0" lang="fr-CA" sz="2000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fr-CA" sz="2000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birth</a:t>
              </a:r>
              <a:endParaRPr kumimoji="0" lang="fr-CA" sz="200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Multiplication 11"/>
            <p:cNvSpPr/>
            <p:nvPr/>
          </p:nvSpPr>
          <p:spPr>
            <a:xfrm>
              <a:off x="212397" y="4304518"/>
              <a:ext cx="314860" cy="305582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ZoneTexte 14"/>
          <p:cNvSpPr txBox="1"/>
          <p:nvPr/>
        </p:nvSpPr>
        <p:spPr>
          <a:xfrm>
            <a:off x="123496" y="2237823"/>
            <a:ext cx="75854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 smtClean="0">
                <a:solidFill>
                  <a:schemeClr val="accent1"/>
                </a:solidFill>
                <a:latin typeface="Century Gothic"/>
                <a:ea typeface="Zapf Dingbats"/>
                <a:cs typeface="Century Gothic"/>
              </a:rPr>
              <a:t>✔</a:t>
            </a:r>
            <a:r>
              <a:rPr lang="fr-CA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Zapf Dingbats"/>
                <a:cs typeface="Century Gothic"/>
              </a:rPr>
              <a:t> </a:t>
            </a:r>
            <a:r>
              <a:rPr lang="fr-CA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Are as </a:t>
            </a:r>
            <a:r>
              <a:rPr lang="fr-CA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complex</a:t>
            </a:r>
            <a:r>
              <a:rPr lang="fr-CA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as </a:t>
            </a:r>
            <a:r>
              <a:rPr lang="fr-CA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upright</a:t>
            </a:r>
            <a:r>
              <a:rPr lang="fr-CA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faces</a:t>
            </a:r>
            <a:endParaRPr lang="fr-CA" sz="2000" u="sng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endParaRPr lang="fr-CA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grpSp>
        <p:nvGrpSpPr>
          <p:cNvPr id="3" name="Grouper 20"/>
          <p:cNvGrpSpPr/>
          <p:nvPr/>
        </p:nvGrpSpPr>
        <p:grpSpPr>
          <a:xfrm>
            <a:off x="212397" y="4857950"/>
            <a:ext cx="8720614" cy="629632"/>
            <a:chOff x="212397" y="4857950"/>
            <a:chExt cx="8720614" cy="629632"/>
          </a:xfrm>
        </p:grpSpPr>
        <p:sp>
          <p:nvSpPr>
            <p:cNvPr id="35" name="Espace réservé du contenu 2"/>
            <p:cNvSpPr txBox="1">
              <a:spLocks/>
            </p:cNvSpPr>
            <p:nvPr/>
          </p:nvSpPr>
          <p:spPr>
            <a:xfrm>
              <a:off x="476457" y="4857950"/>
              <a:ext cx="8456554" cy="6296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>
                  <a:schemeClr val="tx1">
                    <a:lumMod val="65000"/>
                    <a:lumOff val="35000"/>
                  </a:schemeClr>
                </a:buClr>
                <a:buSzTx/>
                <a:tabLst/>
                <a:defRPr/>
              </a:pPr>
              <a:r>
                <a:rPr lang="fr-CA" sz="200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Are not </a:t>
              </a:r>
              <a:r>
                <a:rPr lang="fr-CA" sz="2000" noProof="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experienced</a:t>
              </a:r>
              <a:r>
                <a:rPr lang="fr-CA" sz="200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fr-CA" sz="2000" noProof="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during</a:t>
              </a:r>
              <a:r>
                <a:rPr lang="fr-CA" sz="200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fr-CA" sz="2000" noProof="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development</a:t>
              </a:r>
              <a:endParaRPr kumimoji="0" lang="fr-CA" sz="200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Multiplication 12"/>
            <p:cNvSpPr/>
            <p:nvPr/>
          </p:nvSpPr>
          <p:spPr>
            <a:xfrm>
              <a:off x="212397" y="4934150"/>
              <a:ext cx="314860" cy="305582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ZoneTexte 18"/>
            <p:cNvSpPr txBox="1"/>
            <p:nvPr/>
          </p:nvSpPr>
          <p:spPr>
            <a:xfrm>
              <a:off x="1990037" y="4933584"/>
              <a:ext cx="69082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A" sz="1200" i="1" dirty="0" smtClean="0"/>
                <a:t>Yin, 1969; Valentine, 1988.</a:t>
              </a:r>
              <a:endParaRPr lang="fr-CA" sz="1200" i="1" dirty="0"/>
            </a:p>
          </p:txBody>
        </p:sp>
      </p:grpSp>
      <p:grpSp>
        <p:nvGrpSpPr>
          <p:cNvPr id="4" name="Grouper 23"/>
          <p:cNvGrpSpPr/>
          <p:nvPr/>
        </p:nvGrpSpPr>
        <p:grpSpPr>
          <a:xfrm>
            <a:off x="88900" y="2744910"/>
            <a:ext cx="9220199" cy="861774"/>
            <a:chOff x="88900" y="2744910"/>
            <a:chExt cx="9220199" cy="861774"/>
          </a:xfrm>
        </p:grpSpPr>
        <p:sp>
          <p:nvSpPr>
            <p:cNvPr id="17" name="ZoneTexte 16"/>
            <p:cNvSpPr txBox="1"/>
            <p:nvPr/>
          </p:nvSpPr>
          <p:spPr>
            <a:xfrm>
              <a:off x="2019300" y="3320486"/>
              <a:ext cx="69082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A" sz="1200" i="1" dirty="0" smtClean="0"/>
                <a:t>Perret et al., 1988; </a:t>
              </a:r>
              <a:r>
                <a:rPr lang="fr-CA" sz="1200" i="1" dirty="0" err="1" smtClean="0"/>
                <a:t>Mazard</a:t>
              </a:r>
              <a:r>
                <a:rPr lang="fr-CA" sz="1200" i="1" dirty="0" smtClean="0"/>
                <a:t> et al., 2006; </a:t>
              </a:r>
              <a:r>
                <a:rPr lang="fr-CA" sz="1200" i="1" dirty="0" err="1" smtClean="0"/>
                <a:t>Yovel</a:t>
              </a:r>
              <a:r>
                <a:rPr lang="fr-CA" sz="1200" i="1" dirty="0" smtClean="0"/>
                <a:t> &amp; </a:t>
              </a:r>
              <a:r>
                <a:rPr lang="fr-CA" sz="1200" i="1" dirty="0" err="1" smtClean="0"/>
                <a:t>Kanwisher</a:t>
              </a:r>
              <a:r>
                <a:rPr lang="fr-CA" sz="1200" i="1" dirty="0" smtClean="0"/>
                <a:t>, 2005.</a:t>
              </a:r>
              <a:endParaRPr lang="fr-CA" sz="1200" i="1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88900" y="2744910"/>
              <a:ext cx="922019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3000" dirty="0" smtClean="0">
                  <a:solidFill>
                    <a:schemeClr val="accent1"/>
                  </a:solidFill>
                  <a:latin typeface="Century Gothic"/>
                  <a:ea typeface="Zapf Dingbats"/>
                  <a:cs typeface="Century Gothic"/>
                </a:rPr>
                <a:t>✔</a:t>
              </a:r>
              <a:r>
                <a:rPr lang="fr-CA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/>
                  <a:ea typeface="Zapf Dingbats"/>
                  <a:cs typeface="Century Gothic"/>
                </a:rPr>
                <a:t> </a:t>
              </a:r>
              <a:r>
                <a:rPr lang="fr-CA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/>
                  <a:cs typeface="Century Gothic"/>
                </a:rPr>
                <a:t>Are </a:t>
              </a:r>
              <a:r>
                <a:rPr lang="fr-CA" sz="20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/>
                  <a:cs typeface="Century Gothic"/>
                </a:rPr>
                <a:t>perceived</a:t>
              </a:r>
              <a:r>
                <a:rPr lang="fr-CA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/>
                  <a:cs typeface="Century Gothic"/>
                </a:rPr>
                <a:t> as faces and </a:t>
              </a:r>
              <a:r>
                <a:rPr lang="fr-CA" sz="20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/>
                  <a:cs typeface="Century Gothic"/>
                </a:rPr>
                <a:t>handled</a:t>
              </a:r>
              <a:r>
                <a:rPr lang="fr-CA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/>
                  <a:cs typeface="Century Gothic"/>
                </a:rPr>
                <a:t> by the face </a:t>
              </a:r>
              <a:r>
                <a:rPr lang="fr-CA" sz="20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/>
                  <a:cs typeface="Century Gothic"/>
                </a:rPr>
                <a:t>processing</a:t>
              </a:r>
              <a:r>
                <a:rPr lang="fr-CA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/>
                  <a:cs typeface="Century Gothic"/>
                </a:rPr>
                <a:t> system</a:t>
              </a:r>
              <a:endParaRPr lang="fr-CA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endParaRPr>
            </a:p>
            <a:p>
              <a:endParaRPr lang="fr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580305" y="1313571"/>
            <a:ext cx="2128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Laguesse</a:t>
            </a:r>
            <a:r>
              <a:rPr lang="en-US" dirty="0" smtClean="0"/>
              <a:t> et al.,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075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1" y="130111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Previous studies have been 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unsuccessful</a:t>
            </a:r>
            <a:endParaRPr lang="fr-CA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Espace réservé du contenu 2"/>
          <p:cNvSpPr>
            <a:spLocks noGrp="1"/>
          </p:cNvSpPr>
          <p:nvPr>
            <p:ph idx="1"/>
          </p:nvPr>
        </p:nvSpPr>
        <p:spPr>
          <a:xfrm>
            <a:off x="247857" y="2166990"/>
            <a:ext cx="8688568" cy="629632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fr-CA" dirty="0" err="1" smtClean="0"/>
              <a:t>Duration</a:t>
            </a:r>
            <a:r>
              <a:rPr lang="fr-CA" dirty="0" smtClean="0"/>
              <a:t> of training </a:t>
            </a:r>
            <a:r>
              <a:rPr lang="fr-CA" dirty="0" err="1" smtClean="0"/>
              <a:t>is</a:t>
            </a:r>
            <a:r>
              <a:rPr lang="fr-CA" dirty="0" smtClean="0"/>
              <a:t> short (1 to</a:t>
            </a:r>
            <a:r>
              <a:rPr lang="fr-FR" dirty="0" smtClean="0">
                <a:sym typeface="Wingdings"/>
              </a:rPr>
              <a:t> 10 </a:t>
            </a:r>
            <a:r>
              <a:rPr lang="fr-FR" dirty="0" err="1" smtClean="0">
                <a:sym typeface="Wingdings"/>
              </a:rPr>
              <a:t>hours</a:t>
            </a:r>
            <a:r>
              <a:rPr lang="fr-FR" dirty="0" smtClean="0">
                <a:sym typeface="Wingdings"/>
              </a:rPr>
              <a:t>)</a:t>
            </a:r>
            <a:endParaRPr lang="fr-CA" dirty="0" smtClean="0"/>
          </a:p>
        </p:txBody>
      </p:sp>
      <p:sp>
        <p:nvSpPr>
          <p:cNvPr id="21" name="ZoneTexte 20"/>
          <p:cNvSpPr txBox="1"/>
          <p:nvPr/>
        </p:nvSpPr>
        <p:spPr>
          <a:xfrm>
            <a:off x="0" y="6294473"/>
            <a:ext cx="8936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 </a:t>
            </a:r>
            <a:r>
              <a:rPr lang="en-US" sz="1400" dirty="0" err="1" smtClean="0"/>
              <a:t>Hussain</a:t>
            </a:r>
            <a:r>
              <a:rPr lang="en-US" sz="1400" dirty="0" smtClean="0"/>
              <a:t>, </a:t>
            </a:r>
            <a:r>
              <a:rPr lang="en-US" sz="1400" dirty="0" err="1" smtClean="0"/>
              <a:t>Sekuler</a:t>
            </a:r>
            <a:r>
              <a:rPr lang="en-US" sz="1400" dirty="0" smtClean="0"/>
              <a:t> &amp; Bennett, 2009; Robbins &amp; </a:t>
            </a:r>
            <a:r>
              <a:rPr lang="en-US" sz="1400" dirty="0" err="1" smtClean="0"/>
              <a:t>McKone</a:t>
            </a:r>
            <a:r>
              <a:rPr lang="en-US" sz="1400" dirty="0" smtClean="0"/>
              <a:t>, 2003; </a:t>
            </a:r>
            <a:endParaRPr lang="fr-CA" sz="1400" i="1" dirty="0"/>
          </a:p>
        </p:txBody>
      </p:sp>
      <p:sp>
        <p:nvSpPr>
          <p:cNvPr id="24" name="Espace réservé du contenu 2"/>
          <p:cNvSpPr txBox="1">
            <a:spLocks/>
          </p:cNvSpPr>
          <p:nvPr/>
        </p:nvSpPr>
        <p:spPr>
          <a:xfrm>
            <a:off x="197057" y="3050622"/>
            <a:ext cx="8688568" cy="629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 2" pitchFamily="18" charset="2"/>
              <a:buChar char=""/>
              <a:tabLst/>
              <a:defRPr/>
            </a:pPr>
            <a:r>
              <a:rPr kumimoji="0" lang="fr-CA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Number</a:t>
            </a:r>
            <a:r>
              <a:rPr kumimoji="0" lang="fr-CA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</a:t>
            </a:r>
            <a:r>
              <a:rPr kumimoji="0" lang="fr-CA" sz="20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faces </a:t>
            </a:r>
            <a:r>
              <a:rPr kumimoji="0" lang="fr-CA" sz="200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used</a:t>
            </a:r>
            <a:r>
              <a:rPr kumimoji="0" lang="fr-CA" sz="20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training </a:t>
            </a:r>
            <a:r>
              <a:rPr kumimoji="0" lang="fr-CA" sz="200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fr-CA" sz="20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CA" sz="200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small</a:t>
            </a:r>
            <a:r>
              <a:rPr kumimoji="0" lang="fr-CA" sz="20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(4 to 10 </a:t>
            </a:r>
            <a:r>
              <a:rPr kumimoji="0" lang="fr-CA" sz="200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exemplars</a:t>
            </a:r>
            <a:r>
              <a:rPr kumimoji="0" lang="fr-CA" sz="20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fr-CA" sz="20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184356" y="3667554"/>
            <a:ext cx="9162843" cy="574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 2" pitchFamily="18" charset="2"/>
              <a:buChar char=""/>
              <a:tabLst/>
              <a:defRPr/>
            </a:pPr>
            <a:r>
              <a:rPr kumimoji="0" lang="fr-CA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Exemplar-generalization</a:t>
            </a:r>
            <a:r>
              <a:rPr kumimoji="0" lang="fr-CA" sz="20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CA" sz="200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</a:t>
            </a:r>
            <a:r>
              <a:rPr kumimoji="0" lang="fr-CA" sz="20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CA" sz="200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tested</a:t>
            </a:r>
            <a:r>
              <a:rPr kumimoji="0" lang="fr-CA" sz="20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one </a:t>
            </a:r>
            <a:r>
              <a:rPr kumimoji="0" lang="fr-CA" sz="200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study</a:t>
            </a:r>
            <a:r>
              <a:rPr kumimoji="0" lang="fr-CA" sz="20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(Hussain et al., 2009)</a:t>
            </a:r>
          </a:p>
        </p:txBody>
      </p:sp>
      <p:sp>
        <p:nvSpPr>
          <p:cNvPr id="30" name="Espace réservé du contenu 2"/>
          <p:cNvSpPr txBox="1">
            <a:spLocks/>
          </p:cNvSpPr>
          <p:nvPr/>
        </p:nvSpPr>
        <p:spPr>
          <a:xfrm>
            <a:off x="184357" y="4292600"/>
            <a:ext cx="8688568" cy="629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 2" pitchFamily="18" charset="2"/>
              <a:buChar char=""/>
              <a:tabLst/>
              <a:defRPr/>
            </a:pPr>
            <a:r>
              <a:rPr kumimoji="0" lang="fr-CA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</a:t>
            </a:r>
            <a:r>
              <a:rPr kumimoji="0" lang="fr-CA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fr-CA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small</a:t>
            </a:r>
            <a:r>
              <a:rPr kumimoji="0" lang="fr-CA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set of </a:t>
            </a:r>
            <a:r>
              <a:rPr kumimoji="0" lang="fr-CA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exemplars</a:t>
            </a:r>
            <a:r>
              <a:rPr kumimoji="0" lang="fr-CA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(10 </a:t>
            </a:r>
            <a:r>
              <a:rPr kumimoji="0" lang="fr-CA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exemplars</a:t>
            </a:r>
            <a:r>
              <a:rPr kumimoji="0" lang="fr-CA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5327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4" grpId="0" build="p"/>
      <p:bldP spid="25" grpId="0" build="p"/>
      <p:bldP spid="3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1" y="130111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General Procedure</a:t>
            </a:r>
            <a:endParaRPr lang="fr-CA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Espace réservé du contenu 2"/>
          <p:cNvSpPr>
            <a:spLocks noGrp="1"/>
          </p:cNvSpPr>
          <p:nvPr>
            <p:ph idx="1"/>
          </p:nvPr>
        </p:nvSpPr>
        <p:spPr>
          <a:xfrm>
            <a:off x="336757" y="2159000"/>
            <a:ext cx="8358368" cy="629632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fr-CA" dirty="0" err="1" smtClean="0"/>
              <a:t>Trained</a:t>
            </a:r>
            <a:r>
              <a:rPr lang="fr-CA" dirty="0" smtClean="0"/>
              <a:t> group (N = 8)</a:t>
            </a:r>
          </a:p>
        </p:txBody>
      </p:sp>
      <p:sp>
        <p:nvSpPr>
          <p:cNvPr id="39" name="Espace réservé du contenu 2"/>
          <p:cNvSpPr txBox="1">
            <a:spLocks/>
          </p:cNvSpPr>
          <p:nvPr/>
        </p:nvSpPr>
        <p:spPr>
          <a:xfrm>
            <a:off x="336757" y="2788632"/>
            <a:ext cx="8358368" cy="629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 2" pitchFamily="18" charset="2"/>
              <a:buChar char=""/>
              <a:tabLst/>
              <a:defRPr/>
            </a:pPr>
            <a:r>
              <a:rPr kumimoji="0" lang="fr-C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 (</a:t>
            </a:r>
            <a:r>
              <a:rPr kumimoji="0" lang="fr-CA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untrained</a:t>
            </a:r>
            <a:r>
              <a:rPr kumimoji="0" lang="fr-C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fr-CA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group (N = 10)</a:t>
            </a:r>
            <a:endParaRPr kumimoji="0" lang="fr-C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3" name="Grouper 52"/>
          <p:cNvGrpSpPr/>
          <p:nvPr/>
        </p:nvGrpSpPr>
        <p:grpSpPr>
          <a:xfrm>
            <a:off x="234950" y="4906963"/>
            <a:ext cx="8680450" cy="293683"/>
            <a:chOff x="234950" y="4906963"/>
            <a:chExt cx="8680450" cy="293683"/>
          </a:xfrm>
        </p:grpSpPr>
        <p:grpSp>
          <p:nvGrpSpPr>
            <p:cNvPr id="2" name="Grouper 81"/>
            <p:cNvGrpSpPr>
              <a:grpSpLocks/>
            </p:cNvGrpSpPr>
            <p:nvPr/>
          </p:nvGrpSpPr>
          <p:grpSpPr bwMode="auto">
            <a:xfrm>
              <a:off x="1676400" y="4906963"/>
              <a:ext cx="4953000" cy="274637"/>
              <a:chOff x="1676400" y="4906963"/>
              <a:chExt cx="4953000" cy="274637"/>
            </a:xfrm>
          </p:grpSpPr>
          <p:cxnSp>
            <p:nvCxnSpPr>
              <p:cNvPr id="97" name="Connecteur droit 96"/>
              <p:cNvCxnSpPr/>
              <p:nvPr/>
            </p:nvCxnSpPr>
            <p:spPr>
              <a:xfrm rot="5400000">
                <a:off x="1553369" y="5029994"/>
                <a:ext cx="247650" cy="1588"/>
              </a:xfrm>
              <a:prstGeom prst="line">
                <a:avLst/>
              </a:prstGeom>
              <a:ln w="50800">
                <a:solidFill>
                  <a:srgbClr val="8080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cteur droit 97"/>
              <p:cNvCxnSpPr/>
              <p:nvPr/>
            </p:nvCxnSpPr>
            <p:spPr>
              <a:xfrm rot="5400000">
                <a:off x="2010569" y="5056981"/>
                <a:ext cx="247650" cy="1588"/>
              </a:xfrm>
              <a:prstGeom prst="line">
                <a:avLst/>
              </a:prstGeom>
              <a:ln w="50800">
                <a:solidFill>
                  <a:srgbClr val="8080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98"/>
              <p:cNvCxnSpPr/>
              <p:nvPr/>
            </p:nvCxnSpPr>
            <p:spPr>
              <a:xfrm rot="5400000">
                <a:off x="2466182" y="5056981"/>
                <a:ext cx="247650" cy="1587"/>
              </a:xfrm>
              <a:prstGeom prst="line">
                <a:avLst/>
              </a:prstGeom>
              <a:ln w="50800">
                <a:solidFill>
                  <a:srgbClr val="8080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99"/>
              <p:cNvCxnSpPr/>
              <p:nvPr/>
            </p:nvCxnSpPr>
            <p:spPr>
              <a:xfrm rot="5400000">
                <a:off x="2923382" y="5056981"/>
                <a:ext cx="247650" cy="1587"/>
              </a:xfrm>
              <a:prstGeom prst="line">
                <a:avLst/>
              </a:prstGeom>
              <a:ln w="50800">
                <a:solidFill>
                  <a:srgbClr val="8080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cteur droit 100"/>
              <p:cNvCxnSpPr/>
              <p:nvPr/>
            </p:nvCxnSpPr>
            <p:spPr>
              <a:xfrm rot="5400000">
                <a:off x="3304382" y="5056981"/>
                <a:ext cx="247650" cy="1587"/>
              </a:xfrm>
              <a:prstGeom prst="line">
                <a:avLst/>
              </a:prstGeom>
              <a:ln w="50800">
                <a:solidFill>
                  <a:srgbClr val="8080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cteur droit 101"/>
              <p:cNvCxnSpPr/>
              <p:nvPr/>
            </p:nvCxnSpPr>
            <p:spPr>
              <a:xfrm rot="5400000">
                <a:off x="3685382" y="5056981"/>
                <a:ext cx="247650" cy="1587"/>
              </a:xfrm>
              <a:prstGeom prst="line">
                <a:avLst/>
              </a:prstGeom>
              <a:ln w="50800">
                <a:solidFill>
                  <a:srgbClr val="8080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cteur droit 102"/>
              <p:cNvCxnSpPr/>
              <p:nvPr/>
            </p:nvCxnSpPr>
            <p:spPr>
              <a:xfrm rot="5400000">
                <a:off x="4142582" y="5056981"/>
                <a:ext cx="247650" cy="1587"/>
              </a:xfrm>
              <a:prstGeom prst="line">
                <a:avLst/>
              </a:prstGeom>
              <a:ln w="50800">
                <a:solidFill>
                  <a:srgbClr val="8080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cteur droit 103"/>
              <p:cNvCxnSpPr/>
              <p:nvPr/>
            </p:nvCxnSpPr>
            <p:spPr>
              <a:xfrm rot="5400000">
                <a:off x="4601369" y="5056981"/>
                <a:ext cx="247650" cy="1588"/>
              </a:xfrm>
              <a:prstGeom prst="line">
                <a:avLst/>
              </a:prstGeom>
              <a:ln w="50800">
                <a:solidFill>
                  <a:srgbClr val="8080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104"/>
              <p:cNvCxnSpPr/>
              <p:nvPr/>
            </p:nvCxnSpPr>
            <p:spPr>
              <a:xfrm rot="5400000">
                <a:off x="5095082" y="5044281"/>
                <a:ext cx="247650" cy="1587"/>
              </a:xfrm>
              <a:prstGeom prst="line">
                <a:avLst/>
              </a:prstGeom>
              <a:ln w="50800">
                <a:solidFill>
                  <a:srgbClr val="8080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necteur droit 105"/>
              <p:cNvCxnSpPr/>
              <p:nvPr/>
            </p:nvCxnSpPr>
            <p:spPr>
              <a:xfrm rot="5400000">
                <a:off x="5590382" y="5056981"/>
                <a:ext cx="247650" cy="1587"/>
              </a:xfrm>
              <a:prstGeom prst="line">
                <a:avLst/>
              </a:prstGeom>
              <a:ln w="50800">
                <a:solidFill>
                  <a:srgbClr val="8080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necteur droit 106"/>
              <p:cNvCxnSpPr/>
              <p:nvPr/>
            </p:nvCxnSpPr>
            <p:spPr>
              <a:xfrm rot="5400000">
                <a:off x="6049169" y="5056981"/>
                <a:ext cx="247650" cy="1588"/>
              </a:xfrm>
              <a:prstGeom prst="line">
                <a:avLst/>
              </a:prstGeom>
              <a:ln w="50800">
                <a:solidFill>
                  <a:srgbClr val="8080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cteur droit 107"/>
              <p:cNvCxnSpPr/>
              <p:nvPr/>
            </p:nvCxnSpPr>
            <p:spPr>
              <a:xfrm rot="5400000">
                <a:off x="6504782" y="5056981"/>
                <a:ext cx="247650" cy="1587"/>
              </a:xfrm>
              <a:prstGeom prst="line">
                <a:avLst/>
              </a:prstGeom>
              <a:ln w="50800">
                <a:solidFill>
                  <a:srgbClr val="8080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er 55"/>
            <p:cNvGrpSpPr>
              <a:grpSpLocks/>
            </p:cNvGrpSpPr>
            <p:nvPr/>
          </p:nvGrpSpPr>
          <p:grpSpPr bwMode="auto">
            <a:xfrm>
              <a:off x="234950" y="4910925"/>
              <a:ext cx="8680450" cy="289721"/>
              <a:chOff x="234950" y="4898224"/>
              <a:chExt cx="8680450" cy="289829"/>
            </a:xfrm>
          </p:grpSpPr>
          <p:cxnSp>
            <p:nvCxnSpPr>
              <p:cNvPr id="111" name="Connecteur droit 110"/>
              <p:cNvCxnSpPr/>
              <p:nvPr/>
            </p:nvCxnSpPr>
            <p:spPr>
              <a:xfrm>
                <a:off x="234950" y="4918074"/>
                <a:ext cx="8680450" cy="1589"/>
              </a:xfrm>
              <a:prstGeom prst="line">
                <a:avLst/>
              </a:prstGeom>
              <a:ln w="50800">
                <a:solidFill>
                  <a:schemeClr val="tx1">
                    <a:lumMod val="50000"/>
                    <a:lumOff val="50000"/>
                  </a:schemeClr>
                </a:solidFill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cteur droit 111"/>
              <p:cNvCxnSpPr/>
              <p:nvPr/>
            </p:nvCxnSpPr>
            <p:spPr>
              <a:xfrm rot="5400000">
                <a:off x="1083415" y="5033215"/>
                <a:ext cx="271569" cy="1588"/>
              </a:xfrm>
              <a:prstGeom prst="line">
                <a:avLst/>
              </a:prstGeom>
              <a:ln w="508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112"/>
              <p:cNvCxnSpPr/>
              <p:nvPr/>
            </p:nvCxnSpPr>
            <p:spPr>
              <a:xfrm rot="16200000" flipH="1">
                <a:off x="6942879" y="5042744"/>
                <a:ext cx="289030" cy="1588"/>
              </a:xfrm>
              <a:prstGeom prst="line">
                <a:avLst/>
              </a:prstGeom>
              <a:ln w="508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er 65"/>
          <p:cNvGrpSpPr>
            <a:grpSpLocks/>
          </p:cNvGrpSpPr>
          <p:nvPr/>
        </p:nvGrpSpPr>
        <p:grpSpPr bwMode="auto">
          <a:xfrm>
            <a:off x="457200" y="3276600"/>
            <a:ext cx="9067800" cy="482600"/>
            <a:chOff x="457200" y="3276600"/>
            <a:chExt cx="9067800" cy="482363"/>
          </a:xfrm>
        </p:grpSpPr>
        <p:sp>
          <p:nvSpPr>
            <p:cNvPr id="115" name="Rectangle 29"/>
            <p:cNvSpPr>
              <a:spLocks noChangeArrowheads="1"/>
            </p:cNvSpPr>
            <p:nvPr/>
          </p:nvSpPr>
          <p:spPr bwMode="auto">
            <a:xfrm>
              <a:off x="457200" y="3297298"/>
              <a:ext cx="3048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fr-CA" sz="2400" b="1">
                  <a:solidFill>
                    <a:srgbClr val="FFFFFF"/>
                  </a:solidFill>
                  <a:latin typeface="Trebuchet MS" pitchFamily="1" charset="0"/>
                  <a:ea typeface="Trebuchet MS" pitchFamily="1" charset="0"/>
                  <a:cs typeface="Trebuchet MS" pitchFamily="1" charset="0"/>
                </a:rPr>
                <a:t>Comport PRE</a:t>
              </a:r>
              <a:endParaRPr lang="fr-FR" sz="2400" b="1">
                <a:solidFill>
                  <a:srgbClr val="FFFFFF"/>
                </a:solidFill>
                <a:latin typeface="Trebuchet MS" pitchFamily="1" charset="0"/>
                <a:ea typeface="Trebuchet MS" pitchFamily="1" charset="0"/>
                <a:cs typeface="Trebuchet MS" pitchFamily="1" charset="0"/>
              </a:endParaRPr>
            </a:p>
          </p:txBody>
        </p:sp>
        <p:sp>
          <p:nvSpPr>
            <p:cNvPr id="116" name="Rectangle 30"/>
            <p:cNvSpPr>
              <a:spLocks noChangeArrowheads="1"/>
            </p:cNvSpPr>
            <p:nvPr/>
          </p:nvSpPr>
          <p:spPr bwMode="auto">
            <a:xfrm>
              <a:off x="6781800" y="3276600"/>
              <a:ext cx="2743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fr-CA" sz="2400" b="1">
                  <a:solidFill>
                    <a:srgbClr val="FFFFFF"/>
                  </a:solidFill>
                  <a:latin typeface="Trebuchet MS" pitchFamily="1" charset="0"/>
                  <a:ea typeface="Trebuchet MS" pitchFamily="1" charset="0"/>
                  <a:cs typeface="Trebuchet MS" pitchFamily="1" charset="0"/>
                </a:rPr>
                <a:t>Comport POST</a:t>
              </a:r>
              <a:endParaRPr lang="fr-FR" sz="2400" b="1">
                <a:solidFill>
                  <a:srgbClr val="FFFFFF"/>
                </a:solidFill>
                <a:latin typeface="Trebuchet MS" pitchFamily="1" charset="0"/>
                <a:ea typeface="Trebuchet MS" pitchFamily="1" charset="0"/>
                <a:cs typeface="Trebuchet MS" pitchFamily="1" charset="0"/>
              </a:endParaRPr>
            </a:p>
          </p:txBody>
        </p:sp>
      </p:grpSp>
      <p:grpSp>
        <p:nvGrpSpPr>
          <p:cNvPr id="54" name="Grouper 53"/>
          <p:cNvGrpSpPr/>
          <p:nvPr/>
        </p:nvGrpSpPr>
        <p:grpSpPr>
          <a:xfrm>
            <a:off x="1676400" y="4458055"/>
            <a:ext cx="5829300" cy="2089323"/>
            <a:chOff x="1676400" y="4458055"/>
            <a:chExt cx="5829300" cy="2089323"/>
          </a:xfrm>
        </p:grpSpPr>
        <p:grpSp>
          <p:nvGrpSpPr>
            <p:cNvPr id="55" name="Grouper 67"/>
            <p:cNvGrpSpPr>
              <a:grpSpLocks/>
            </p:cNvGrpSpPr>
            <p:nvPr/>
          </p:nvGrpSpPr>
          <p:grpSpPr bwMode="auto">
            <a:xfrm>
              <a:off x="1676226" y="4926010"/>
              <a:ext cx="4954076" cy="1621370"/>
              <a:chOff x="1676400" y="4926411"/>
              <a:chExt cx="4954076" cy="1621706"/>
            </a:xfrm>
          </p:grpSpPr>
          <p:cxnSp>
            <p:nvCxnSpPr>
              <p:cNvPr id="60" name="Connecteur droit 59"/>
              <p:cNvCxnSpPr/>
              <p:nvPr/>
            </p:nvCxnSpPr>
            <p:spPr>
              <a:xfrm rot="5400000">
                <a:off x="1553343" y="5049468"/>
                <a:ext cx="247701" cy="1588"/>
              </a:xfrm>
              <a:prstGeom prst="line">
                <a:avLst/>
              </a:prstGeom>
              <a:ln w="508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/>
              <p:cNvCxnSpPr/>
              <p:nvPr/>
            </p:nvCxnSpPr>
            <p:spPr>
              <a:xfrm rot="5400000">
                <a:off x="2010496" y="5076461"/>
                <a:ext cx="247701" cy="1588"/>
              </a:xfrm>
              <a:prstGeom prst="line">
                <a:avLst/>
              </a:prstGeom>
              <a:ln w="508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61"/>
              <p:cNvCxnSpPr/>
              <p:nvPr/>
            </p:nvCxnSpPr>
            <p:spPr>
              <a:xfrm>
                <a:off x="2590705" y="5499617"/>
                <a:ext cx="4036595" cy="1588"/>
              </a:xfrm>
              <a:prstGeom prst="line">
                <a:avLst/>
              </a:prstGeom>
              <a:ln w="50800">
                <a:solidFill>
                  <a:srgbClr val="E4000E"/>
                </a:solidFill>
                <a:tailEnd type="non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Rectangle 34"/>
              <p:cNvSpPr>
                <a:spLocks noChangeArrowheads="1"/>
              </p:cNvSpPr>
              <p:nvPr/>
            </p:nvSpPr>
            <p:spPr bwMode="auto">
              <a:xfrm>
                <a:off x="2848437" y="5778516"/>
                <a:ext cx="3641294" cy="769601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CA" sz="2200" b="1" dirty="0" smtClean="0">
                    <a:solidFill>
                      <a:srgbClr val="E4000E"/>
                    </a:solidFill>
                    <a:latin typeface="Trebuchet MS" pitchFamily="1" charset="0"/>
                    <a:ea typeface="Trebuchet MS" pitchFamily="1" charset="0"/>
                    <a:cs typeface="Trebuchet MS" pitchFamily="1" charset="0"/>
                  </a:rPr>
                  <a:t>Training </a:t>
                </a:r>
              </a:p>
              <a:p>
                <a:pPr algn="ctr"/>
                <a:r>
                  <a:rPr lang="fr-CA" sz="2200" b="1" dirty="0" smtClean="0">
                    <a:solidFill>
                      <a:srgbClr val="E4000E"/>
                    </a:solidFill>
                    <a:latin typeface="Trebuchet MS" pitchFamily="1" charset="0"/>
                    <a:ea typeface="Trebuchet MS" pitchFamily="1" charset="0"/>
                    <a:cs typeface="Trebuchet MS" pitchFamily="1" charset="0"/>
                  </a:rPr>
                  <a:t>8 sessions - 2 </a:t>
                </a:r>
                <a:r>
                  <a:rPr lang="fr-CA" sz="2200" b="1" dirty="0" err="1" smtClean="0">
                    <a:solidFill>
                      <a:srgbClr val="E4000E"/>
                    </a:solidFill>
                    <a:latin typeface="Trebuchet MS" pitchFamily="1" charset="0"/>
                    <a:ea typeface="Trebuchet MS" pitchFamily="1" charset="0"/>
                    <a:cs typeface="Trebuchet MS" pitchFamily="1" charset="0"/>
                  </a:rPr>
                  <a:t>hours/day</a:t>
                </a:r>
                <a:endParaRPr lang="fr-FR" sz="2200" b="1" dirty="0">
                  <a:solidFill>
                    <a:srgbClr val="E4000E"/>
                  </a:solidFill>
                  <a:latin typeface="Trebuchet MS" pitchFamily="1" charset="0"/>
                  <a:ea typeface="Trebuchet MS" pitchFamily="1" charset="0"/>
                  <a:cs typeface="Trebuchet MS" pitchFamily="1" charset="0"/>
                </a:endParaRPr>
              </a:p>
            </p:txBody>
          </p:sp>
          <p:cxnSp>
            <p:nvCxnSpPr>
              <p:cNvPr id="64" name="Connecteur droit 63"/>
              <p:cNvCxnSpPr/>
              <p:nvPr/>
            </p:nvCxnSpPr>
            <p:spPr>
              <a:xfrm rot="5400000">
                <a:off x="2466062" y="5076461"/>
                <a:ext cx="247701" cy="1587"/>
              </a:xfrm>
              <a:prstGeom prst="line">
                <a:avLst/>
              </a:prstGeom>
              <a:ln w="50800">
                <a:solidFill>
                  <a:srgbClr val="E4000E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64"/>
              <p:cNvCxnSpPr/>
              <p:nvPr/>
            </p:nvCxnSpPr>
            <p:spPr>
              <a:xfrm rot="5400000">
                <a:off x="2923214" y="5076461"/>
                <a:ext cx="247701" cy="1587"/>
              </a:xfrm>
              <a:prstGeom prst="line">
                <a:avLst/>
              </a:prstGeom>
              <a:ln w="50800">
                <a:solidFill>
                  <a:srgbClr val="E4000E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cteur droit 65"/>
              <p:cNvCxnSpPr/>
              <p:nvPr/>
            </p:nvCxnSpPr>
            <p:spPr>
              <a:xfrm rot="5400000">
                <a:off x="3304175" y="5076461"/>
                <a:ext cx="247701" cy="1587"/>
              </a:xfrm>
              <a:prstGeom prst="line">
                <a:avLst/>
              </a:prstGeom>
              <a:ln w="50800">
                <a:solidFill>
                  <a:srgbClr val="E4000E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cteur droit 66"/>
              <p:cNvCxnSpPr/>
              <p:nvPr/>
            </p:nvCxnSpPr>
            <p:spPr>
              <a:xfrm rot="5400000">
                <a:off x="3685136" y="5076461"/>
                <a:ext cx="247701" cy="1587"/>
              </a:xfrm>
              <a:prstGeom prst="line">
                <a:avLst/>
              </a:prstGeom>
              <a:ln w="50800">
                <a:solidFill>
                  <a:srgbClr val="E4000E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67"/>
              <p:cNvCxnSpPr/>
              <p:nvPr/>
            </p:nvCxnSpPr>
            <p:spPr>
              <a:xfrm rot="5400000">
                <a:off x="4142288" y="5076461"/>
                <a:ext cx="247701" cy="1587"/>
              </a:xfrm>
              <a:prstGeom prst="line">
                <a:avLst/>
              </a:prstGeom>
              <a:ln w="50800">
                <a:solidFill>
                  <a:srgbClr val="E4000E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cteur droit 68"/>
              <p:cNvCxnSpPr/>
              <p:nvPr/>
            </p:nvCxnSpPr>
            <p:spPr>
              <a:xfrm rot="5400000">
                <a:off x="4601028" y="5076461"/>
                <a:ext cx="247701" cy="1588"/>
              </a:xfrm>
              <a:prstGeom prst="line">
                <a:avLst/>
              </a:prstGeom>
              <a:ln w="508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69"/>
              <p:cNvCxnSpPr/>
              <p:nvPr/>
            </p:nvCxnSpPr>
            <p:spPr>
              <a:xfrm rot="5400000">
                <a:off x="5094689" y="5076461"/>
                <a:ext cx="247701" cy="1587"/>
              </a:xfrm>
              <a:prstGeom prst="line">
                <a:avLst/>
              </a:prstGeom>
              <a:ln w="508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70"/>
              <p:cNvCxnSpPr/>
              <p:nvPr/>
            </p:nvCxnSpPr>
            <p:spPr>
              <a:xfrm rot="5400000">
                <a:off x="5589938" y="5076461"/>
                <a:ext cx="247701" cy="1587"/>
              </a:xfrm>
              <a:prstGeom prst="line">
                <a:avLst/>
              </a:prstGeom>
              <a:ln w="50800">
                <a:solidFill>
                  <a:srgbClr val="E4000E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71"/>
              <p:cNvCxnSpPr/>
              <p:nvPr/>
            </p:nvCxnSpPr>
            <p:spPr>
              <a:xfrm rot="5400000">
                <a:off x="6048678" y="5076461"/>
                <a:ext cx="247701" cy="1588"/>
              </a:xfrm>
              <a:prstGeom prst="line">
                <a:avLst/>
              </a:prstGeom>
              <a:ln w="50800">
                <a:solidFill>
                  <a:srgbClr val="E4000E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necteur droit 72"/>
              <p:cNvCxnSpPr/>
              <p:nvPr/>
            </p:nvCxnSpPr>
            <p:spPr>
              <a:xfrm rot="5400000">
                <a:off x="6504244" y="5076461"/>
                <a:ext cx="247701" cy="1587"/>
              </a:xfrm>
              <a:prstGeom prst="line">
                <a:avLst/>
              </a:prstGeom>
              <a:ln w="50800">
                <a:solidFill>
                  <a:srgbClr val="E4000E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/>
              <p:cNvCxnSpPr/>
              <p:nvPr/>
            </p:nvCxnSpPr>
            <p:spPr>
              <a:xfrm rot="5400000">
                <a:off x="6505831" y="5374973"/>
                <a:ext cx="247701" cy="1588"/>
              </a:xfrm>
              <a:prstGeom prst="line">
                <a:avLst/>
              </a:prstGeom>
              <a:ln w="50800">
                <a:solidFill>
                  <a:srgbClr val="E4000E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cteur droit 74"/>
              <p:cNvCxnSpPr/>
              <p:nvPr/>
            </p:nvCxnSpPr>
            <p:spPr>
              <a:xfrm rot="5400000">
                <a:off x="2466062" y="5381324"/>
                <a:ext cx="247701" cy="1587"/>
              </a:xfrm>
              <a:prstGeom prst="line">
                <a:avLst/>
              </a:prstGeom>
              <a:ln w="50800">
                <a:solidFill>
                  <a:srgbClr val="E4000E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Fusionner 55"/>
            <p:cNvSpPr/>
            <p:nvPr/>
          </p:nvSpPr>
          <p:spPr>
            <a:xfrm>
              <a:off x="2586037" y="5516879"/>
              <a:ext cx="4041776" cy="259081"/>
            </a:xfrm>
            <a:prstGeom prst="flowChartMerge">
              <a:avLst/>
            </a:prstGeom>
            <a:solidFill>
              <a:srgbClr val="E4000E"/>
            </a:solidFill>
            <a:ln>
              <a:solidFill>
                <a:srgbClr val="E4000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ZoneTexte 57"/>
            <p:cNvSpPr txBox="1"/>
            <p:nvPr/>
          </p:nvSpPr>
          <p:spPr>
            <a:xfrm>
              <a:off x="2425700" y="4458055"/>
              <a:ext cx="508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b="1" dirty="0" smtClean="0">
                  <a:solidFill>
                    <a:srgbClr val="FE033E"/>
                  </a:solidFill>
                </a:rPr>
                <a:t>1    2   3    4    5                  6     7    8</a:t>
              </a:r>
              <a:endParaRPr lang="fr-CA" sz="2000" b="1" dirty="0">
                <a:solidFill>
                  <a:srgbClr val="FE033E"/>
                </a:solidFill>
              </a:endParaRPr>
            </a:p>
          </p:txBody>
        </p:sp>
      </p:grpSp>
      <p:grpSp>
        <p:nvGrpSpPr>
          <p:cNvPr id="76" name="Grouper 75"/>
          <p:cNvGrpSpPr/>
          <p:nvPr/>
        </p:nvGrpSpPr>
        <p:grpSpPr>
          <a:xfrm>
            <a:off x="460375" y="3710124"/>
            <a:ext cx="2125662" cy="1379401"/>
            <a:chOff x="460375" y="3710124"/>
            <a:chExt cx="2125662" cy="1379401"/>
          </a:xfrm>
        </p:grpSpPr>
        <p:sp>
          <p:nvSpPr>
            <p:cNvPr id="77" name="Rectangle 31"/>
            <p:cNvSpPr>
              <a:spLocks noChangeArrowheads="1"/>
            </p:cNvSpPr>
            <p:nvPr/>
          </p:nvSpPr>
          <p:spPr bwMode="auto">
            <a:xfrm>
              <a:off x="460375" y="3710124"/>
              <a:ext cx="212566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CA" sz="2400" b="1" dirty="0" err="1" smtClean="0">
                  <a:solidFill>
                    <a:srgbClr val="61674F"/>
                  </a:solidFill>
                  <a:latin typeface="Trebuchet MS" pitchFamily="1" charset="0"/>
                  <a:ea typeface="Trebuchet MS" pitchFamily="1" charset="0"/>
                  <a:cs typeface="Trebuchet MS" pitchFamily="1" charset="0"/>
                </a:rPr>
                <a:t>Pre-test</a:t>
              </a:r>
              <a:r>
                <a:rPr lang="fr-CA" sz="2400" b="1" dirty="0" smtClean="0">
                  <a:solidFill>
                    <a:srgbClr val="61674F"/>
                  </a:solidFill>
                  <a:latin typeface="Trebuchet MS" pitchFamily="1" charset="0"/>
                  <a:ea typeface="Trebuchet MS" pitchFamily="1" charset="0"/>
                  <a:cs typeface="Trebuchet MS" pitchFamily="1" charset="0"/>
                </a:rPr>
                <a:t> D1</a:t>
              </a:r>
              <a:endParaRPr lang="fr-FR" sz="2400" b="1" dirty="0">
                <a:solidFill>
                  <a:srgbClr val="61674F"/>
                </a:solidFill>
                <a:latin typeface="Trebuchet MS" pitchFamily="1" charset="0"/>
                <a:ea typeface="Trebuchet MS" pitchFamily="1" charset="0"/>
                <a:cs typeface="Trebuchet MS" pitchFamily="1" charset="0"/>
              </a:endParaRPr>
            </a:p>
          </p:txBody>
        </p:sp>
        <p:cxnSp>
          <p:nvCxnSpPr>
            <p:cNvPr id="78" name="Connecteur droit 77"/>
            <p:cNvCxnSpPr/>
            <p:nvPr/>
          </p:nvCxnSpPr>
          <p:spPr bwMode="auto">
            <a:xfrm rot="5400000">
              <a:off x="758347" y="4630260"/>
              <a:ext cx="916942" cy="1588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er 78"/>
          <p:cNvGrpSpPr/>
          <p:nvPr/>
        </p:nvGrpSpPr>
        <p:grpSpPr>
          <a:xfrm>
            <a:off x="6172200" y="3657737"/>
            <a:ext cx="2095465" cy="1431788"/>
            <a:chOff x="6172200" y="3657737"/>
            <a:chExt cx="2095465" cy="1431788"/>
          </a:xfrm>
        </p:grpSpPr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6172200" y="3657737"/>
              <a:ext cx="209546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CA" sz="2400" b="1" dirty="0" err="1" smtClean="0">
                  <a:solidFill>
                    <a:srgbClr val="61674F"/>
                  </a:solidFill>
                  <a:latin typeface="Trebuchet MS" pitchFamily="1" charset="0"/>
                  <a:ea typeface="Trebuchet MS" pitchFamily="1" charset="0"/>
                  <a:cs typeface="Trebuchet MS" pitchFamily="1" charset="0"/>
                </a:rPr>
                <a:t>Post-test</a:t>
              </a:r>
              <a:r>
                <a:rPr lang="fr-CA" sz="2400" b="1" dirty="0" smtClean="0">
                  <a:solidFill>
                    <a:srgbClr val="61674F"/>
                  </a:solidFill>
                  <a:latin typeface="Trebuchet MS" pitchFamily="1" charset="0"/>
                  <a:ea typeface="Trebuchet MS" pitchFamily="1" charset="0"/>
                  <a:cs typeface="Trebuchet MS" pitchFamily="1" charset="0"/>
                </a:rPr>
                <a:t> D14</a:t>
              </a:r>
              <a:endParaRPr lang="fr-FR" sz="2400" b="1" dirty="0">
                <a:solidFill>
                  <a:srgbClr val="61674F"/>
                </a:solidFill>
                <a:latin typeface="Trebuchet MS" pitchFamily="1" charset="0"/>
                <a:ea typeface="Trebuchet MS" pitchFamily="1" charset="0"/>
                <a:cs typeface="Trebuchet MS" pitchFamily="1" charset="0"/>
              </a:endParaRPr>
            </a:p>
          </p:txBody>
        </p:sp>
        <p:cxnSp>
          <p:nvCxnSpPr>
            <p:cNvPr id="81" name="Connecteur droit 80"/>
            <p:cNvCxnSpPr/>
            <p:nvPr/>
          </p:nvCxnSpPr>
          <p:spPr bwMode="auto">
            <a:xfrm rot="5400000">
              <a:off x="6630511" y="4630260"/>
              <a:ext cx="916942" cy="1588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1685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1" y="130111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Pre- and Post-test : Measure the FIE</a:t>
            </a:r>
            <a:endParaRPr lang="fr-CA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Espace réservé du contenu 2"/>
          <p:cNvSpPr>
            <a:spLocks noGrp="1"/>
          </p:cNvSpPr>
          <p:nvPr>
            <p:ph idx="1"/>
          </p:nvPr>
        </p:nvSpPr>
        <p:spPr>
          <a:xfrm>
            <a:off x="336757" y="2159000"/>
            <a:ext cx="8807244" cy="622300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fr-CA" dirty="0" smtClean="0"/>
              <a:t>4AFC </a:t>
            </a:r>
            <a:r>
              <a:rPr lang="fr-CA" dirty="0" err="1" smtClean="0"/>
              <a:t>matching</a:t>
            </a:r>
            <a:r>
              <a:rPr lang="fr-CA" dirty="0" smtClean="0"/>
              <a:t> </a:t>
            </a:r>
            <a:r>
              <a:rPr lang="fr-CA" dirty="0" err="1" smtClean="0"/>
              <a:t>task</a:t>
            </a:r>
            <a:r>
              <a:rPr lang="fr-CA" dirty="0" smtClean="0"/>
              <a:t> </a:t>
            </a:r>
            <a:r>
              <a:rPr lang="fr-CA" dirty="0" err="1" smtClean="0"/>
              <a:t>with</a:t>
            </a:r>
            <a:r>
              <a:rPr lang="fr-CA" dirty="0" smtClean="0"/>
              <a:t> </a:t>
            </a:r>
            <a:r>
              <a:rPr lang="fr-CA" b="1" dirty="0" err="1" smtClean="0"/>
              <a:t>different</a:t>
            </a:r>
            <a:r>
              <a:rPr lang="fr-CA" b="1" dirty="0" smtClean="0"/>
              <a:t> sets </a:t>
            </a:r>
            <a:r>
              <a:rPr lang="fr-CA" dirty="0" err="1" smtClean="0"/>
              <a:t>used</a:t>
            </a:r>
            <a:r>
              <a:rPr lang="fr-CA" dirty="0" smtClean="0"/>
              <a:t> </a:t>
            </a:r>
            <a:r>
              <a:rPr lang="fr-CA" dirty="0" err="1" smtClean="0"/>
              <a:t>at</a:t>
            </a:r>
            <a:r>
              <a:rPr lang="fr-CA" dirty="0" smtClean="0"/>
              <a:t> </a:t>
            </a:r>
            <a:r>
              <a:rPr lang="fr-CA" dirty="0" err="1" smtClean="0"/>
              <a:t>pre-</a:t>
            </a:r>
            <a:r>
              <a:rPr lang="fr-CA" dirty="0" smtClean="0"/>
              <a:t> and </a:t>
            </a:r>
            <a:r>
              <a:rPr lang="fr-CA" dirty="0" err="1" smtClean="0"/>
              <a:t>pos-test</a:t>
            </a:r>
            <a:endParaRPr lang="fr-CA" dirty="0" smtClean="0"/>
          </a:p>
        </p:txBody>
      </p:sp>
      <p:pic>
        <p:nvPicPr>
          <p:cNvPr id="20" name="Image 19" descr="4AFC_upright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57" y="4219752"/>
            <a:ext cx="4089807" cy="1609466"/>
          </a:xfrm>
          <a:prstGeom prst="rect">
            <a:avLst/>
          </a:prstGeom>
        </p:spPr>
      </p:pic>
      <p:pic>
        <p:nvPicPr>
          <p:cNvPr id="21" name="Image 20" descr="4AFC_inverted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4181651"/>
            <a:ext cx="4186625" cy="1647567"/>
          </a:xfrm>
          <a:prstGeom prst="rect">
            <a:avLst/>
          </a:prstGeom>
        </p:spPr>
      </p:pic>
      <p:sp>
        <p:nvSpPr>
          <p:cNvPr id="22" name="Espace réservé du contenu 2"/>
          <p:cNvSpPr txBox="1">
            <a:spLocks/>
          </p:cNvSpPr>
          <p:nvPr/>
        </p:nvSpPr>
        <p:spPr>
          <a:xfrm>
            <a:off x="933657" y="2794000"/>
            <a:ext cx="8210344" cy="1130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 2" pitchFamily="18" charset="2"/>
              <a:buChar char=""/>
              <a:tabLst/>
              <a:defRPr/>
            </a:pPr>
            <a:r>
              <a:rPr kumimoji="0" lang="fr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</a:t>
            </a:r>
            <a:r>
              <a:rPr kumimoji="0" lang="fr-C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ceiling</a:t>
            </a:r>
            <a:r>
              <a:rPr kumimoji="0" lang="fr-CA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CA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effects</a:t>
            </a:r>
            <a:r>
              <a:rPr kumimoji="0" lang="fr-CA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CA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fr-CA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CA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upright</a:t>
            </a:r>
            <a:r>
              <a:rPr kumimoji="0" lang="fr-CA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 2" pitchFamily="18" charset="2"/>
              <a:buChar char=""/>
              <a:tabLst/>
              <a:defRPr/>
            </a:pPr>
            <a:r>
              <a:rPr lang="fr-CA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Prevents</a:t>
            </a:r>
            <a:r>
              <a:rPr lang="fr-CA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CA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image-based</a:t>
            </a:r>
            <a:r>
              <a:rPr lang="fr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matching</a:t>
            </a:r>
            <a:r>
              <a:rPr lang="fr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strategy</a:t>
            </a:r>
            <a:endParaRPr kumimoji="0" lang="fr-CA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12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1" y="130111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Training with inverted faces</a:t>
            </a:r>
            <a:endParaRPr lang="fr-CA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Espace réservé du contenu 2"/>
          <p:cNvSpPr>
            <a:spLocks noGrp="1"/>
          </p:cNvSpPr>
          <p:nvPr>
            <p:ph idx="1"/>
          </p:nvPr>
        </p:nvSpPr>
        <p:spPr>
          <a:xfrm>
            <a:off x="336757" y="2260600"/>
            <a:ext cx="8807244" cy="397963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fr-CA" b="1" dirty="0" smtClean="0"/>
              <a:t>30 face </a:t>
            </a:r>
            <a:r>
              <a:rPr lang="fr-CA" b="1" dirty="0" err="1" smtClean="0"/>
              <a:t>identities</a:t>
            </a:r>
            <a:r>
              <a:rPr lang="fr-CA" dirty="0" smtClean="0"/>
              <a:t> to </a:t>
            </a:r>
            <a:r>
              <a:rPr lang="fr-CA" dirty="0" err="1" smtClean="0"/>
              <a:t>be</a:t>
            </a:r>
            <a:r>
              <a:rPr lang="fr-CA" dirty="0" smtClean="0"/>
              <a:t> </a:t>
            </a:r>
            <a:r>
              <a:rPr lang="fr-CA" dirty="0" err="1" smtClean="0"/>
              <a:t>learned</a:t>
            </a:r>
            <a:r>
              <a:rPr lang="fr-CA" dirty="0" smtClean="0"/>
              <a:t> in </a:t>
            </a:r>
            <a:r>
              <a:rPr lang="fr-CA" b="1" dirty="0" smtClean="0"/>
              <a:t>3 </a:t>
            </a:r>
            <a:r>
              <a:rPr lang="fr-CA" b="1" dirty="0" err="1" smtClean="0"/>
              <a:t>different</a:t>
            </a:r>
            <a:r>
              <a:rPr lang="fr-CA" b="1" dirty="0" smtClean="0"/>
              <a:t> </a:t>
            </a:r>
            <a:r>
              <a:rPr lang="fr-CA" b="1" dirty="0" err="1" smtClean="0"/>
              <a:t>viewpoints</a:t>
            </a:r>
            <a:endParaRPr lang="fr-CA" b="1" dirty="0" smtClean="0"/>
          </a:p>
          <a:p>
            <a:pPr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fr-CA" dirty="0" smtClean="0"/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endParaRPr lang="fr-CA" dirty="0" smtClean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342003" y="2836363"/>
            <a:ext cx="8807244" cy="39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 2" pitchFamily="18" charset="2"/>
              <a:buChar char=""/>
              <a:tabLst/>
              <a:defRPr/>
            </a:pPr>
            <a:r>
              <a:rPr kumimoji="0" lang="fr-CA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</a:t>
            </a:r>
            <a:r>
              <a:rPr kumimoji="0" lang="fr-CA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</a:t>
            </a:r>
            <a:r>
              <a:rPr kumimoji="0" lang="fr-CA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CA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tasks</a:t>
            </a:r>
            <a:r>
              <a:rPr kumimoji="0" lang="fr-CA" sz="20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CA" sz="20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 2" pitchFamily="18" charset="2"/>
              <a:buNone/>
              <a:tabLst/>
              <a:defRPr/>
            </a:pPr>
            <a:endParaRPr kumimoji="0" lang="fr-CA" sz="20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 2" pitchFamily="18" charset="2"/>
              <a:buChar char=""/>
              <a:tabLst/>
              <a:defRPr/>
            </a:pPr>
            <a:endParaRPr kumimoji="0" lang="fr-CA" sz="20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2" name="Grouper 31"/>
          <p:cNvGrpSpPr/>
          <p:nvPr/>
        </p:nvGrpSpPr>
        <p:grpSpPr>
          <a:xfrm>
            <a:off x="933657" y="2912563"/>
            <a:ext cx="8083521" cy="1121199"/>
            <a:chOff x="933657" y="2912563"/>
            <a:chExt cx="8083521" cy="1121199"/>
          </a:xfrm>
        </p:grpSpPr>
        <p:grpSp>
          <p:nvGrpSpPr>
            <p:cNvPr id="27" name="Grouper 26"/>
            <p:cNvGrpSpPr/>
            <p:nvPr/>
          </p:nvGrpSpPr>
          <p:grpSpPr>
            <a:xfrm>
              <a:off x="6521553" y="2912563"/>
              <a:ext cx="2495625" cy="1074421"/>
              <a:chOff x="6521553" y="2658563"/>
              <a:chExt cx="2495625" cy="1074421"/>
            </a:xfrm>
          </p:grpSpPr>
          <p:pic>
            <p:nvPicPr>
              <p:cNvPr id="43" name="Image 119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521553" y="2658563"/>
                <a:ext cx="2457525" cy="1018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ZoneTexte 15"/>
              <p:cNvSpPr txBox="1"/>
              <p:nvPr/>
            </p:nvSpPr>
            <p:spPr>
              <a:xfrm>
                <a:off x="6537482" y="3338022"/>
                <a:ext cx="746464" cy="27699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200" b="1" dirty="0" smtClean="0">
                    <a:latin typeface="Times New Roman"/>
                    <a:cs typeface="Times New Roman"/>
                  </a:rPr>
                  <a:t>Edwige</a:t>
                </a:r>
                <a:endParaRPr lang="fr-CA" sz="1200" b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7375682" y="3363422"/>
                <a:ext cx="746464" cy="27699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200" b="1" dirty="0" smtClean="0">
                    <a:latin typeface="Times New Roman"/>
                    <a:cs typeface="Times New Roman"/>
                  </a:rPr>
                  <a:t>Edwige</a:t>
                </a:r>
                <a:endParaRPr lang="fr-CA" sz="1200" b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8226582" y="3376122"/>
                <a:ext cx="746464" cy="27699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200" b="1" dirty="0" smtClean="0">
                    <a:latin typeface="Times New Roman"/>
                    <a:cs typeface="Times New Roman"/>
                  </a:rPr>
                  <a:t>Edwige</a:t>
                </a:r>
                <a:endParaRPr lang="fr-CA" sz="1200" b="1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9" name="Connecteur droit 18"/>
              <p:cNvCxnSpPr/>
              <p:nvPr/>
            </p:nvCxnSpPr>
            <p:spPr>
              <a:xfrm flipV="1">
                <a:off x="6593065" y="3732983"/>
                <a:ext cx="2424113" cy="1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Espace réservé du contenu 2"/>
            <p:cNvSpPr txBox="1">
              <a:spLocks/>
            </p:cNvSpPr>
            <p:nvPr/>
          </p:nvSpPr>
          <p:spPr>
            <a:xfrm>
              <a:off x="933657" y="3488021"/>
              <a:ext cx="4463843" cy="54574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>
                  <a:schemeClr val="tx1">
                    <a:lumMod val="65000"/>
                    <a:lumOff val="35000"/>
                  </a:schemeClr>
                </a:buClr>
                <a:buSzTx/>
                <a:tabLst/>
                <a:defRPr/>
              </a:pPr>
              <a:r>
                <a:rPr kumimoji="0" lang="fr-CA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1. </a:t>
              </a:r>
              <a:r>
                <a:rPr kumimoji="0" lang="fr-CA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Exposure</a:t>
              </a:r>
              <a:r>
                <a:rPr lang="fr-CA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/Learning</a:t>
              </a:r>
              <a:endParaRPr kumimoji="0" lang="fr-CA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0" name="Espace réservé du contenu 2"/>
          <p:cNvSpPr txBox="1">
            <a:spLocks/>
          </p:cNvSpPr>
          <p:nvPr/>
        </p:nvSpPr>
        <p:spPr>
          <a:xfrm>
            <a:off x="443603" y="5718682"/>
            <a:ext cx="8807244" cy="39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 2" pitchFamily="18" charset="2"/>
              <a:buChar char=""/>
              <a:tabLst/>
              <a:defRPr/>
            </a:pPr>
            <a:endParaRPr kumimoji="0" lang="fr-C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 2" pitchFamily="18" charset="2"/>
              <a:buNone/>
              <a:tabLst/>
              <a:defRPr/>
            </a:pPr>
            <a:endParaRPr kumimoji="0" lang="fr-C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 2" pitchFamily="18" charset="2"/>
              <a:buChar char=""/>
              <a:tabLst/>
              <a:defRPr/>
            </a:pPr>
            <a:endParaRPr kumimoji="0" lang="fr-C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5" name="Grouper 34"/>
          <p:cNvGrpSpPr/>
          <p:nvPr/>
        </p:nvGrpSpPr>
        <p:grpSpPr>
          <a:xfrm>
            <a:off x="418203" y="5572632"/>
            <a:ext cx="8807244" cy="1018669"/>
            <a:chOff x="418203" y="5572632"/>
            <a:chExt cx="8807244" cy="1018669"/>
          </a:xfrm>
        </p:grpSpPr>
        <p:grpSp>
          <p:nvGrpSpPr>
            <p:cNvPr id="29" name="Grouper 28"/>
            <p:cNvGrpSpPr/>
            <p:nvPr/>
          </p:nvGrpSpPr>
          <p:grpSpPr>
            <a:xfrm>
              <a:off x="4847225" y="5572632"/>
              <a:ext cx="4233649" cy="1018669"/>
              <a:chOff x="4847225" y="5572632"/>
              <a:chExt cx="4233649" cy="1018669"/>
            </a:xfrm>
          </p:grpSpPr>
          <p:pic>
            <p:nvPicPr>
              <p:cNvPr id="49" name="Image 4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69703" y="5572632"/>
                <a:ext cx="980016" cy="967867"/>
              </a:xfrm>
              <a:prstGeom prst="rect">
                <a:avLst/>
              </a:prstGeom>
            </p:spPr>
          </p:pic>
          <p:pic>
            <p:nvPicPr>
              <p:cNvPr id="50" name="Image 4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2621" y="5578982"/>
                <a:ext cx="994220" cy="952170"/>
              </a:xfrm>
              <a:prstGeom prst="rect">
                <a:avLst/>
              </a:prstGeom>
            </p:spPr>
          </p:pic>
          <p:sp>
            <p:nvSpPr>
              <p:cNvPr id="51" name="Rectangle 50"/>
              <p:cNvSpPr/>
              <p:nvPr/>
            </p:nvSpPr>
            <p:spPr>
              <a:xfrm>
                <a:off x="5937061" y="5591682"/>
                <a:ext cx="1010341" cy="952169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52" name="Rectangle 51"/>
              <p:cNvSpPr/>
              <p:nvPr/>
            </p:nvSpPr>
            <p:spPr>
              <a:xfrm>
                <a:off x="8070533" y="5578982"/>
                <a:ext cx="1010341" cy="952169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53" name="ZoneTexte 52"/>
              <p:cNvSpPr txBox="1"/>
              <p:nvPr/>
            </p:nvSpPr>
            <p:spPr>
              <a:xfrm>
                <a:off x="8108633" y="5718682"/>
                <a:ext cx="921441" cy="58477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CA" sz="1600" b="1" dirty="0" smtClean="0">
                    <a:solidFill>
                      <a:srgbClr val="FFFF00"/>
                    </a:solidFill>
                    <a:latin typeface="Times New Roman"/>
                    <a:cs typeface="Times New Roman"/>
                  </a:rPr>
                  <a:t>Correct</a:t>
                </a:r>
              </a:p>
              <a:p>
                <a:pPr algn="ctr"/>
                <a:r>
                  <a:rPr lang="fr-CA" sz="1600" b="1" dirty="0" smtClean="0">
                    <a:latin typeface="Times New Roman"/>
                    <a:cs typeface="Times New Roman"/>
                  </a:rPr>
                  <a:t>85%</a:t>
                </a:r>
                <a:endParaRPr lang="fr-CA" sz="1600" b="1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25" name="Connecteur droit 24"/>
              <p:cNvCxnSpPr/>
              <p:nvPr/>
            </p:nvCxnSpPr>
            <p:spPr>
              <a:xfrm>
                <a:off x="4847225" y="6591300"/>
                <a:ext cx="4233649" cy="1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Espace réservé du contenu 2"/>
            <p:cNvSpPr txBox="1">
              <a:spLocks/>
            </p:cNvSpPr>
            <p:nvPr/>
          </p:nvSpPr>
          <p:spPr>
            <a:xfrm>
              <a:off x="418203" y="5917663"/>
              <a:ext cx="8807244" cy="39796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>
                  <a:schemeClr val="tx1">
                    <a:lumMod val="65000"/>
                    <a:lumOff val="35000"/>
                  </a:schemeClr>
                </a:buClr>
                <a:buSzTx/>
                <a:buFont typeface="Wingdings 2" pitchFamily="18" charset="2"/>
                <a:buChar char=""/>
                <a:tabLst/>
                <a:defRPr/>
              </a:pPr>
              <a:r>
                <a:rPr kumimoji="0" lang="fr-CA" sz="20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+ 4AFC </a:t>
              </a:r>
              <a:r>
                <a:rPr kumimoji="0" lang="fr-CA" sz="200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matching</a:t>
              </a:r>
              <a:r>
                <a:rPr kumimoji="0" lang="fr-CA" sz="2000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fr-CA" sz="2000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task</a:t>
              </a:r>
              <a:endParaRPr kumimoji="0" lang="fr-CA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>
                  <a:schemeClr val="tx1">
                    <a:lumMod val="65000"/>
                    <a:lumOff val="35000"/>
                  </a:schemeClr>
                </a:buClr>
                <a:buSzTx/>
                <a:buFont typeface="Wingdings 2" pitchFamily="18" charset="2"/>
                <a:buNone/>
                <a:tabLst/>
                <a:defRPr/>
              </a:pPr>
              <a:endParaRPr kumimoji="0" lang="fr-CA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>
                  <a:schemeClr val="tx1">
                    <a:lumMod val="65000"/>
                    <a:lumOff val="35000"/>
                  </a:schemeClr>
                </a:buClr>
                <a:buSzTx/>
                <a:buFont typeface="Wingdings 2" pitchFamily="18" charset="2"/>
                <a:buChar char=""/>
                <a:tabLst/>
                <a:defRPr/>
              </a:pPr>
              <a:endParaRPr kumimoji="0" lang="fr-CA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5" name="Grouper 54"/>
          <p:cNvGrpSpPr/>
          <p:nvPr/>
        </p:nvGrpSpPr>
        <p:grpSpPr>
          <a:xfrm>
            <a:off x="933657" y="4237202"/>
            <a:ext cx="5499993" cy="1054119"/>
            <a:chOff x="933657" y="4237202"/>
            <a:chExt cx="5499993" cy="1054119"/>
          </a:xfrm>
        </p:grpSpPr>
        <p:pic>
          <p:nvPicPr>
            <p:cNvPr id="57" name="Image 56" descr="Capture d’écran 2012-08-06 à 14.00.47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57661" y="4239919"/>
              <a:ext cx="775989" cy="1016019"/>
            </a:xfrm>
            <a:prstGeom prst="rect">
              <a:avLst/>
            </a:prstGeom>
          </p:spPr>
        </p:pic>
        <p:sp>
          <p:nvSpPr>
            <p:cNvPr id="60" name="Espace réservé du contenu 2"/>
            <p:cNvSpPr txBox="1">
              <a:spLocks/>
            </p:cNvSpPr>
            <p:nvPr/>
          </p:nvSpPr>
          <p:spPr>
            <a:xfrm>
              <a:off x="933657" y="4248076"/>
              <a:ext cx="4463843" cy="54574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>
                  <a:schemeClr val="tx1">
                    <a:lumMod val="65000"/>
                    <a:lumOff val="35000"/>
                  </a:schemeClr>
                </a:buClr>
                <a:buSzTx/>
                <a:tabLst/>
                <a:defRPr/>
              </a:pPr>
              <a:r>
                <a:rPr lang="fr-CA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</a:t>
              </a:r>
              <a:r>
                <a:rPr kumimoji="0" lang="fr-CA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</a:t>
              </a:r>
              <a:r>
                <a:rPr kumimoji="0" lang="fr-CA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Naming</a:t>
              </a:r>
              <a:endParaRPr kumimoji="0" lang="fr-CA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61" name="Grouper 45"/>
            <p:cNvGrpSpPr/>
            <p:nvPr/>
          </p:nvGrpSpPr>
          <p:grpSpPr>
            <a:xfrm>
              <a:off x="4864634" y="4237202"/>
              <a:ext cx="1550689" cy="1054119"/>
              <a:chOff x="6947402" y="4190982"/>
              <a:chExt cx="1550689" cy="1054119"/>
            </a:xfrm>
          </p:grpSpPr>
          <p:grpSp>
            <p:nvGrpSpPr>
              <p:cNvPr id="62" name="Grouper 44"/>
              <p:cNvGrpSpPr/>
              <p:nvPr/>
            </p:nvGrpSpPr>
            <p:grpSpPr>
              <a:xfrm>
                <a:off x="6947402" y="4190982"/>
                <a:ext cx="1550689" cy="1054119"/>
                <a:chOff x="6947402" y="4190982"/>
                <a:chExt cx="1550689" cy="1054119"/>
              </a:xfrm>
            </p:grpSpPr>
            <p:cxnSp>
              <p:nvCxnSpPr>
                <p:cNvPr id="64" name="Connecteur droit 63"/>
                <p:cNvCxnSpPr/>
                <p:nvPr/>
              </p:nvCxnSpPr>
              <p:spPr>
                <a:xfrm>
                  <a:off x="6947898" y="5245100"/>
                  <a:ext cx="1550193" cy="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triangle" w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65" name="Image 64" descr="Capture d’écran 2012-08-06 à 14.00.47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47402" y="4190982"/>
                  <a:ext cx="775989" cy="1016019"/>
                </a:xfrm>
                <a:prstGeom prst="rect">
                  <a:avLst/>
                </a:prstGeom>
              </p:spPr>
            </p:pic>
            <p:sp>
              <p:nvSpPr>
                <p:cNvPr id="66" name="ZoneTexte 65"/>
                <p:cNvSpPr txBox="1"/>
                <p:nvPr/>
              </p:nvSpPr>
              <p:spPr>
                <a:xfrm>
                  <a:off x="7746201" y="4218879"/>
                  <a:ext cx="751890" cy="461665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fr-CA" sz="1200" b="1" dirty="0" smtClean="0">
                      <a:solidFill>
                        <a:srgbClr val="FFFF00"/>
                      </a:solidFill>
                      <a:latin typeface="Times New Roman"/>
                      <a:cs typeface="Times New Roman"/>
                    </a:rPr>
                    <a:t>Correct</a:t>
                  </a:r>
                </a:p>
                <a:p>
                  <a:pPr algn="ctr"/>
                  <a:r>
                    <a:rPr lang="fr-CA" sz="1200" b="1" dirty="0" smtClean="0">
                      <a:latin typeface="Times New Roman"/>
                      <a:cs typeface="Times New Roman"/>
                    </a:rPr>
                    <a:t>Edwige</a:t>
                  </a:r>
                  <a:endParaRPr lang="fr-CA" sz="1200" b="1" dirty="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63" name="ZoneTexte 62"/>
              <p:cNvSpPr txBox="1"/>
              <p:nvPr/>
            </p:nvSpPr>
            <p:spPr>
              <a:xfrm>
                <a:off x="6979967" y="4882717"/>
                <a:ext cx="722365" cy="27699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200" b="1" dirty="0" smtClean="0">
                    <a:latin typeface="Times New Roman"/>
                    <a:cs typeface="Times New Roman"/>
                  </a:rPr>
                  <a:t>Name ?</a:t>
                </a:r>
                <a:endParaRPr lang="fr-CA" sz="1200" b="1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59" name="ZoneTexte 58"/>
            <p:cNvSpPr txBox="1"/>
            <p:nvPr/>
          </p:nvSpPr>
          <p:spPr>
            <a:xfrm>
              <a:off x="5663433" y="4718298"/>
              <a:ext cx="751890" cy="46166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CA" sz="1200" b="1" dirty="0" smtClean="0">
                  <a:solidFill>
                    <a:schemeClr val="bg1">
                      <a:lumMod val="50000"/>
                    </a:schemeClr>
                  </a:solidFill>
                  <a:latin typeface="Times New Roman"/>
                  <a:cs typeface="Times New Roman"/>
                </a:rPr>
                <a:t>Correct</a:t>
              </a:r>
            </a:p>
            <a:p>
              <a:pPr algn="ctr"/>
              <a:r>
                <a:rPr lang="fr-CA" sz="1200" b="1" dirty="0" smtClean="0">
                  <a:solidFill>
                    <a:schemeClr val="bg1">
                      <a:lumMod val="50000"/>
                    </a:schemeClr>
                  </a:solidFill>
                  <a:latin typeface="Times New Roman"/>
                  <a:cs typeface="Times New Roman"/>
                </a:rPr>
                <a:t>Edwige</a:t>
              </a:r>
              <a:endParaRPr lang="fr-CA" sz="1200" b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68" name="Grouper 67"/>
          <p:cNvGrpSpPr/>
          <p:nvPr/>
        </p:nvGrpSpPr>
        <p:grpSpPr>
          <a:xfrm>
            <a:off x="933657" y="4234485"/>
            <a:ext cx="7562970" cy="1298452"/>
            <a:chOff x="933657" y="4234485"/>
            <a:chExt cx="7562970" cy="1298452"/>
          </a:xfrm>
        </p:grpSpPr>
        <p:sp>
          <p:nvSpPr>
            <p:cNvPr id="24" name="Espace réservé du contenu 2"/>
            <p:cNvSpPr txBox="1">
              <a:spLocks/>
            </p:cNvSpPr>
            <p:nvPr/>
          </p:nvSpPr>
          <p:spPr>
            <a:xfrm>
              <a:off x="933657" y="5010076"/>
              <a:ext cx="4463843" cy="5228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>
                  <a:schemeClr val="tx1">
                    <a:lumMod val="65000"/>
                    <a:lumOff val="35000"/>
                  </a:schemeClr>
                </a:buClr>
                <a:buSzTx/>
                <a:tabLst/>
                <a:defRPr/>
              </a:pPr>
              <a:r>
                <a:rPr lang="fr-CA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</a:t>
              </a:r>
              <a:r>
                <a:rPr kumimoji="0" lang="fr-CA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</a:t>
              </a:r>
              <a:r>
                <a:rPr kumimoji="0" lang="fr-CA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Old</a:t>
              </a:r>
              <a:r>
                <a:rPr kumimoji="0" lang="fr-CA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/New Discrimination</a:t>
              </a:r>
              <a:r>
                <a:rPr kumimoji="0" lang="fr-CA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fr-CA" b="0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task</a:t>
              </a:r>
              <a:endParaRPr kumimoji="0" lang="fr-CA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9" name="Image 38" descr="Capture d’écran 2012-08-06 à 14.00.47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20638" y="4237202"/>
              <a:ext cx="775989" cy="1016019"/>
            </a:xfrm>
            <a:prstGeom prst="rect">
              <a:avLst/>
            </a:prstGeom>
          </p:spPr>
        </p:pic>
        <p:grpSp>
          <p:nvGrpSpPr>
            <p:cNvPr id="40" name="Grouper 45"/>
            <p:cNvGrpSpPr/>
            <p:nvPr/>
          </p:nvGrpSpPr>
          <p:grpSpPr>
            <a:xfrm>
              <a:off x="6927611" y="4234485"/>
              <a:ext cx="1550689" cy="1054119"/>
              <a:chOff x="6947402" y="4190982"/>
              <a:chExt cx="1550689" cy="1054119"/>
            </a:xfrm>
          </p:grpSpPr>
          <p:grpSp>
            <p:nvGrpSpPr>
              <p:cNvPr id="41" name="Grouper 44"/>
              <p:cNvGrpSpPr/>
              <p:nvPr/>
            </p:nvGrpSpPr>
            <p:grpSpPr>
              <a:xfrm>
                <a:off x="6947402" y="4190982"/>
                <a:ext cx="1550689" cy="1054119"/>
                <a:chOff x="6947402" y="4190982"/>
                <a:chExt cx="1550689" cy="1054119"/>
              </a:xfrm>
            </p:grpSpPr>
            <p:cxnSp>
              <p:nvCxnSpPr>
                <p:cNvPr id="44" name="Connecteur droit 43"/>
                <p:cNvCxnSpPr/>
                <p:nvPr/>
              </p:nvCxnSpPr>
              <p:spPr>
                <a:xfrm>
                  <a:off x="6947898" y="5245100"/>
                  <a:ext cx="1550193" cy="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triangle" w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5" name="Image 44" descr="Capture d’écran 2012-08-06 à 14.00.47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47402" y="4190982"/>
                  <a:ext cx="775989" cy="1016019"/>
                </a:xfrm>
                <a:prstGeom prst="rect">
                  <a:avLst/>
                </a:prstGeom>
              </p:spPr>
            </p:pic>
            <p:sp>
              <p:nvSpPr>
                <p:cNvPr id="46" name="ZoneTexte 45"/>
                <p:cNvSpPr txBox="1"/>
                <p:nvPr/>
              </p:nvSpPr>
              <p:spPr>
                <a:xfrm>
                  <a:off x="7746201" y="4218879"/>
                  <a:ext cx="751890" cy="461665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fr-CA" sz="1200" b="1" dirty="0" smtClean="0">
                      <a:solidFill>
                        <a:srgbClr val="FFFF00"/>
                      </a:solidFill>
                      <a:latin typeface="Times New Roman"/>
                      <a:cs typeface="Times New Roman"/>
                    </a:rPr>
                    <a:t>Correct</a:t>
                  </a:r>
                </a:p>
                <a:p>
                  <a:pPr algn="ctr"/>
                  <a:r>
                    <a:rPr lang="fr-CA" sz="1200" b="1" dirty="0" smtClean="0">
                      <a:latin typeface="Times New Roman"/>
                      <a:cs typeface="Times New Roman"/>
                    </a:rPr>
                    <a:t>Edwige</a:t>
                  </a:r>
                  <a:endParaRPr lang="fr-CA" sz="1200" b="1" dirty="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42" name="ZoneTexte 41"/>
              <p:cNvSpPr txBox="1"/>
              <p:nvPr/>
            </p:nvSpPr>
            <p:spPr>
              <a:xfrm>
                <a:off x="6979967" y="4882717"/>
                <a:ext cx="722365" cy="27699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200" b="1" dirty="0" smtClean="0">
                    <a:latin typeface="Times New Roman"/>
                    <a:cs typeface="Times New Roman"/>
                  </a:rPr>
                  <a:t>Name ?</a:t>
                </a:r>
                <a:endParaRPr lang="fr-CA" sz="1200" b="1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47" name="ZoneTexte 46"/>
            <p:cNvSpPr txBox="1"/>
            <p:nvPr/>
          </p:nvSpPr>
          <p:spPr>
            <a:xfrm>
              <a:off x="7726410" y="4715581"/>
              <a:ext cx="751890" cy="46166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CA" sz="1200" b="1" dirty="0" smtClean="0">
                  <a:solidFill>
                    <a:schemeClr val="bg1">
                      <a:lumMod val="50000"/>
                    </a:schemeClr>
                  </a:solidFill>
                  <a:latin typeface="Times New Roman"/>
                  <a:cs typeface="Times New Roman"/>
                </a:rPr>
                <a:t>Correct</a:t>
              </a:r>
            </a:p>
            <a:p>
              <a:pPr algn="ctr"/>
              <a:r>
                <a:rPr lang="fr-CA" sz="1200" b="1" dirty="0" smtClean="0">
                  <a:solidFill>
                    <a:schemeClr val="bg1">
                      <a:lumMod val="50000"/>
                    </a:schemeClr>
                  </a:solidFill>
                  <a:latin typeface="Times New Roman"/>
                  <a:cs typeface="Times New Roman"/>
                </a:rPr>
                <a:t>Edwige</a:t>
              </a:r>
              <a:endParaRPr lang="fr-CA" sz="1200" b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6927626" y="4938920"/>
              <a:ext cx="754930" cy="24622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000" b="1" dirty="0" err="1" smtClean="0">
                  <a:latin typeface="Times New Roman"/>
                  <a:cs typeface="Times New Roman"/>
                </a:rPr>
                <a:t>Old</a:t>
              </a:r>
              <a:r>
                <a:rPr lang="fr-CA" sz="1000" b="1" dirty="0" smtClean="0">
                  <a:latin typeface="Times New Roman"/>
                  <a:cs typeface="Times New Roman"/>
                </a:rPr>
                <a:t>/New?</a:t>
              </a:r>
              <a:endParaRPr lang="fr-CA" sz="1000" b="1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355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Graphique 21"/>
          <p:cNvGraphicFramePr>
            <a:graphicFrameLocks/>
          </p:cNvGraphicFramePr>
          <p:nvPr/>
        </p:nvGraphicFramePr>
        <p:xfrm>
          <a:off x="59996" y="2047052"/>
          <a:ext cx="6251904" cy="4379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4" name="Imag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996" y="2362200"/>
            <a:ext cx="513102" cy="2974901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748" y="2772222"/>
            <a:ext cx="513102" cy="2564879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098" y="1994240"/>
            <a:ext cx="513102" cy="3342862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784922"/>
            <a:ext cx="513102" cy="2552179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500" y="2394944"/>
            <a:ext cx="1346200" cy="346522"/>
          </a:xfrm>
          <a:prstGeom prst="rect">
            <a:avLst/>
          </a:prstGeom>
        </p:spPr>
      </p:pic>
      <p:graphicFrame>
        <p:nvGraphicFramePr>
          <p:cNvPr id="26" name="Graphique 25"/>
          <p:cNvGraphicFramePr/>
          <p:nvPr/>
        </p:nvGraphicFramePr>
        <p:xfrm>
          <a:off x="5554277" y="2113039"/>
          <a:ext cx="3589723" cy="373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8" name="Imag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777" y="2113040"/>
            <a:ext cx="3445648" cy="4333796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725" y="2438400"/>
            <a:ext cx="1346200" cy="346522"/>
          </a:xfrm>
          <a:prstGeom prst="rect">
            <a:avLst/>
          </a:prstGeom>
        </p:spPr>
      </p:pic>
      <p:grpSp>
        <p:nvGrpSpPr>
          <p:cNvPr id="37" name="Grouper 36"/>
          <p:cNvGrpSpPr/>
          <p:nvPr/>
        </p:nvGrpSpPr>
        <p:grpSpPr>
          <a:xfrm>
            <a:off x="1547937" y="3021425"/>
            <a:ext cx="5868863" cy="1444977"/>
            <a:chOff x="2321869" y="2784919"/>
            <a:chExt cx="5637426" cy="1444977"/>
          </a:xfrm>
        </p:grpSpPr>
        <p:grpSp>
          <p:nvGrpSpPr>
            <p:cNvPr id="38" name="Grouper 44"/>
            <p:cNvGrpSpPr/>
            <p:nvPr/>
          </p:nvGrpSpPr>
          <p:grpSpPr>
            <a:xfrm>
              <a:off x="2321869" y="2784919"/>
              <a:ext cx="4295515" cy="1215201"/>
              <a:chOff x="2520414" y="2784919"/>
              <a:chExt cx="4141638" cy="1215201"/>
            </a:xfrm>
          </p:grpSpPr>
          <p:cxnSp>
            <p:nvCxnSpPr>
              <p:cNvPr id="43" name="Connecteur droit 42"/>
              <p:cNvCxnSpPr/>
              <p:nvPr/>
            </p:nvCxnSpPr>
            <p:spPr>
              <a:xfrm rot="5400000">
                <a:off x="1913607" y="3391726"/>
                <a:ext cx="1215201" cy="1588"/>
              </a:xfrm>
              <a:prstGeom prst="line">
                <a:avLst/>
              </a:prstGeom>
              <a:ln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/>
              <p:cNvCxnSpPr/>
              <p:nvPr/>
            </p:nvCxnSpPr>
            <p:spPr>
              <a:xfrm>
                <a:off x="2522001" y="3741420"/>
                <a:ext cx="4140051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er 47"/>
            <p:cNvGrpSpPr/>
            <p:nvPr/>
          </p:nvGrpSpPr>
          <p:grpSpPr>
            <a:xfrm>
              <a:off x="4477056" y="2784922"/>
              <a:ext cx="3482239" cy="1444974"/>
              <a:chOff x="4477056" y="2784922"/>
              <a:chExt cx="3482239" cy="1444974"/>
            </a:xfrm>
          </p:grpSpPr>
          <p:cxnSp>
            <p:nvCxnSpPr>
              <p:cNvPr id="41" name="Connecteur droit 40"/>
              <p:cNvCxnSpPr/>
              <p:nvPr/>
            </p:nvCxnSpPr>
            <p:spPr>
              <a:xfrm rot="16200000" flipH="1">
                <a:off x="3762101" y="3499877"/>
                <a:ext cx="1444974" cy="15064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>
                <a:off x="4478645" y="4024312"/>
                <a:ext cx="3480650" cy="1588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dash"/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ZoneTexte 20"/>
          <p:cNvSpPr txBox="1"/>
          <p:nvPr/>
        </p:nvSpPr>
        <p:spPr>
          <a:xfrm>
            <a:off x="1615377" y="1529718"/>
            <a:ext cx="3791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Accuracy (%)</a:t>
            </a:r>
            <a:endParaRPr lang="fr-CA" sz="2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03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Graphique 25"/>
          <p:cNvGraphicFramePr>
            <a:graphicFrameLocks/>
          </p:cNvGraphicFramePr>
          <p:nvPr/>
        </p:nvGraphicFramePr>
        <p:xfrm>
          <a:off x="59996" y="2047052"/>
          <a:ext cx="6251904" cy="4379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3" name="Imag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996" y="2362200"/>
            <a:ext cx="513102" cy="2974901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748" y="2772222"/>
            <a:ext cx="513102" cy="2564879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098" y="1994240"/>
            <a:ext cx="513102" cy="3342862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784922"/>
            <a:ext cx="513102" cy="2552179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500" y="2394944"/>
            <a:ext cx="1346200" cy="346522"/>
          </a:xfrm>
          <a:prstGeom prst="rect">
            <a:avLst/>
          </a:prstGeom>
        </p:spPr>
      </p:pic>
      <p:graphicFrame>
        <p:nvGraphicFramePr>
          <p:cNvPr id="43" name="Graphique 42"/>
          <p:cNvGraphicFramePr/>
          <p:nvPr/>
        </p:nvGraphicFramePr>
        <p:xfrm>
          <a:off x="5318077" y="2113039"/>
          <a:ext cx="3825923" cy="373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4" name="Imag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213" y="2443168"/>
            <a:ext cx="692150" cy="2891714"/>
          </a:xfrm>
          <a:prstGeom prst="rect">
            <a:avLst/>
          </a:prstGeom>
        </p:spPr>
      </p:pic>
      <p:grpSp>
        <p:nvGrpSpPr>
          <p:cNvPr id="53" name="Grouper 52"/>
          <p:cNvGrpSpPr/>
          <p:nvPr/>
        </p:nvGrpSpPr>
        <p:grpSpPr>
          <a:xfrm>
            <a:off x="1547937" y="3021425"/>
            <a:ext cx="5868863" cy="1444977"/>
            <a:chOff x="2321869" y="2784919"/>
            <a:chExt cx="5637426" cy="1444977"/>
          </a:xfrm>
        </p:grpSpPr>
        <p:grpSp>
          <p:nvGrpSpPr>
            <p:cNvPr id="54" name="Grouper 44"/>
            <p:cNvGrpSpPr/>
            <p:nvPr/>
          </p:nvGrpSpPr>
          <p:grpSpPr>
            <a:xfrm>
              <a:off x="2321869" y="2784919"/>
              <a:ext cx="4295515" cy="1215201"/>
              <a:chOff x="2520414" y="2784919"/>
              <a:chExt cx="4141638" cy="1215201"/>
            </a:xfrm>
          </p:grpSpPr>
          <p:cxnSp>
            <p:nvCxnSpPr>
              <p:cNvPr id="58" name="Connecteur droit 57"/>
              <p:cNvCxnSpPr/>
              <p:nvPr/>
            </p:nvCxnSpPr>
            <p:spPr>
              <a:xfrm rot="5400000">
                <a:off x="1913607" y="3391726"/>
                <a:ext cx="1215201" cy="1588"/>
              </a:xfrm>
              <a:prstGeom prst="line">
                <a:avLst/>
              </a:prstGeom>
              <a:ln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/>
              <p:cNvCxnSpPr/>
              <p:nvPr/>
            </p:nvCxnSpPr>
            <p:spPr>
              <a:xfrm>
                <a:off x="2522001" y="3741420"/>
                <a:ext cx="4140051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er 47"/>
            <p:cNvGrpSpPr/>
            <p:nvPr/>
          </p:nvGrpSpPr>
          <p:grpSpPr>
            <a:xfrm>
              <a:off x="4477056" y="2784922"/>
              <a:ext cx="3482239" cy="1444974"/>
              <a:chOff x="4477056" y="2784922"/>
              <a:chExt cx="3482239" cy="1444974"/>
            </a:xfrm>
          </p:grpSpPr>
          <p:cxnSp>
            <p:nvCxnSpPr>
              <p:cNvPr id="56" name="Connecteur droit 55"/>
              <p:cNvCxnSpPr/>
              <p:nvPr/>
            </p:nvCxnSpPr>
            <p:spPr>
              <a:xfrm rot="16200000" flipH="1">
                <a:off x="3762101" y="3499877"/>
                <a:ext cx="1444974" cy="15064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>
                <a:off x="4478645" y="4024312"/>
                <a:ext cx="3480650" cy="1588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dash"/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0" name="Imag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725" y="2438400"/>
            <a:ext cx="1346200" cy="346522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9299" y="2799841"/>
            <a:ext cx="692150" cy="2537261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1615377" y="1529718"/>
            <a:ext cx="3791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Accuracy (%)</a:t>
            </a:r>
            <a:endParaRPr lang="fr-CA" sz="2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619100" y="1516442"/>
            <a:ext cx="3791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FIE : Acc Up - Acc Inv</a:t>
            </a:r>
            <a:endParaRPr lang="fr-CA" sz="2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80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500" y="152400"/>
            <a:ext cx="5146561" cy="584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Individual faces are learned …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1313" y="3456013"/>
            <a:ext cx="8802687" cy="954088"/>
            <a:chOff x="341313" y="3456013"/>
            <a:chExt cx="8802687" cy="954088"/>
          </a:xfrm>
        </p:grpSpPr>
        <p:sp>
          <p:nvSpPr>
            <p:cNvPr id="17410" name="TextBox 2"/>
            <p:cNvSpPr txBox="1">
              <a:spLocks noChangeArrowheads="1"/>
            </p:cNvSpPr>
            <p:nvPr/>
          </p:nvSpPr>
          <p:spPr bwMode="auto">
            <a:xfrm>
              <a:off x="1519238" y="3456013"/>
              <a:ext cx="7624762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dirty="0"/>
                <a:t>Excellent material for studying fundamental mechanisms of learning in humans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341313" y="3748113"/>
              <a:ext cx="96520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916109" y="99469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en-US" sz="2400" dirty="0" smtClean="0"/>
              <a:t>Effortlessly</a:t>
            </a:r>
          </a:p>
        </p:txBody>
      </p:sp>
      <p:sp>
        <p:nvSpPr>
          <p:cNvPr id="4" name="Rectangle 3"/>
          <p:cNvSpPr/>
          <p:nvPr/>
        </p:nvSpPr>
        <p:spPr>
          <a:xfrm>
            <a:off x="1916109" y="167567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en-US" sz="2400" dirty="0"/>
              <a:t>Throughout the whole </a:t>
            </a:r>
            <a:r>
              <a:rPr lang="en-US" sz="2400" dirty="0" smtClean="0"/>
              <a:t>life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916109" y="2381305"/>
            <a:ext cx="5224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en-US" sz="2400" dirty="0"/>
              <a:t>Consciously and (often) unconsciously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Graphique 74"/>
          <p:cNvGraphicFramePr/>
          <p:nvPr/>
        </p:nvGraphicFramePr>
        <p:xfrm>
          <a:off x="5318077" y="2113039"/>
          <a:ext cx="3825923" cy="373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Graphique 29"/>
          <p:cNvGraphicFramePr>
            <a:graphicFrameLocks/>
          </p:cNvGraphicFramePr>
          <p:nvPr/>
        </p:nvGraphicFramePr>
        <p:xfrm>
          <a:off x="59996" y="2047052"/>
          <a:ext cx="6251904" cy="4379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8" name="Imag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8388" y="2438400"/>
            <a:ext cx="692150" cy="2891714"/>
          </a:xfrm>
          <a:prstGeom prst="rect">
            <a:avLst/>
          </a:prstGeom>
        </p:spPr>
      </p:pic>
      <p:grpSp>
        <p:nvGrpSpPr>
          <p:cNvPr id="62" name="Grouper 61"/>
          <p:cNvGrpSpPr/>
          <p:nvPr/>
        </p:nvGrpSpPr>
        <p:grpSpPr>
          <a:xfrm>
            <a:off x="1208996" y="2362200"/>
            <a:ext cx="7790929" cy="2974901"/>
            <a:chOff x="1208996" y="2362200"/>
            <a:chExt cx="7790929" cy="2974901"/>
          </a:xfrm>
        </p:grpSpPr>
        <p:grpSp>
          <p:nvGrpSpPr>
            <p:cNvPr id="49" name="Grouper 48"/>
            <p:cNvGrpSpPr/>
            <p:nvPr/>
          </p:nvGrpSpPr>
          <p:grpSpPr>
            <a:xfrm>
              <a:off x="1208996" y="2362200"/>
              <a:ext cx="4112304" cy="2974901"/>
              <a:chOff x="1208996" y="2552700"/>
              <a:chExt cx="4112304" cy="2974901"/>
            </a:xfrm>
          </p:grpSpPr>
          <p:grpSp>
            <p:nvGrpSpPr>
              <p:cNvPr id="48" name="Grouper 47"/>
              <p:cNvGrpSpPr/>
              <p:nvPr/>
            </p:nvGrpSpPr>
            <p:grpSpPr>
              <a:xfrm>
                <a:off x="1208996" y="2552700"/>
                <a:ext cx="1654854" cy="2974901"/>
                <a:chOff x="1208996" y="2552700"/>
                <a:chExt cx="1654854" cy="2974901"/>
              </a:xfrm>
            </p:grpSpPr>
            <p:pic>
              <p:nvPicPr>
                <p:cNvPr id="31" name="Image 30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08996" y="2552700"/>
                  <a:ext cx="513102" cy="2974901"/>
                </a:xfrm>
                <a:prstGeom prst="rect">
                  <a:avLst/>
                </a:prstGeom>
              </p:spPr>
            </p:pic>
            <p:pic>
              <p:nvPicPr>
                <p:cNvPr id="32" name="Image 31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50748" y="2962722"/>
                  <a:ext cx="513102" cy="2564879"/>
                </a:xfrm>
                <a:prstGeom prst="rect">
                  <a:avLst/>
                </a:prstGeom>
              </p:spPr>
            </p:pic>
          </p:grpSp>
          <p:pic>
            <p:nvPicPr>
              <p:cNvPr id="36" name="Image 3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75100" y="2585444"/>
                <a:ext cx="1346200" cy="346522"/>
              </a:xfrm>
              <a:prstGeom prst="rect">
                <a:avLst/>
              </a:prstGeom>
            </p:spPr>
          </p:pic>
        </p:grpSp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3725" y="2438400"/>
              <a:ext cx="1346200" cy="346522"/>
            </a:xfrm>
            <a:prstGeom prst="rect">
              <a:avLst/>
            </a:prstGeom>
          </p:spPr>
        </p:pic>
      </p:grpSp>
      <p:pic>
        <p:nvPicPr>
          <p:cNvPr id="47" name="Imag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474" y="2797621"/>
            <a:ext cx="692150" cy="2537261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098" y="1994240"/>
            <a:ext cx="513102" cy="3342862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2784922"/>
            <a:ext cx="513102" cy="2552179"/>
          </a:xfrm>
          <a:prstGeom prst="rect">
            <a:avLst/>
          </a:prstGeom>
        </p:spPr>
      </p:pic>
      <p:sp>
        <p:nvSpPr>
          <p:cNvPr id="63" name="Flèche vers le haut 62"/>
          <p:cNvSpPr/>
          <p:nvPr/>
        </p:nvSpPr>
        <p:spPr>
          <a:xfrm>
            <a:off x="4339766" y="3651536"/>
            <a:ext cx="337468" cy="6527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80" name="Grouper 79"/>
          <p:cNvGrpSpPr/>
          <p:nvPr/>
        </p:nvGrpSpPr>
        <p:grpSpPr>
          <a:xfrm>
            <a:off x="7837875" y="2641685"/>
            <a:ext cx="405608" cy="1299387"/>
            <a:chOff x="7837875" y="2641685"/>
            <a:chExt cx="405608" cy="1299387"/>
          </a:xfrm>
        </p:grpSpPr>
        <p:sp>
          <p:nvSpPr>
            <p:cNvPr id="71" name="Flèche vers le haut 70"/>
            <p:cNvSpPr/>
            <p:nvPr/>
          </p:nvSpPr>
          <p:spPr>
            <a:xfrm rot="10800000">
              <a:off x="7906015" y="3288292"/>
              <a:ext cx="337468" cy="652780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72" name="Grouper 71"/>
            <p:cNvGrpSpPr/>
            <p:nvPr/>
          </p:nvGrpSpPr>
          <p:grpSpPr>
            <a:xfrm>
              <a:off x="7837875" y="2641685"/>
              <a:ext cx="352361" cy="567359"/>
              <a:chOff x="7262214" y="1385733"/>
              <a:chExt cx="352361" cy="567359"/>
            </a:xfrm>
          </p:grpSpPr>
          <p:sp>
            <p:nvSpPr>
              <p:cNvPr id="73" name="Parenthèse ouvrante 72"/>
              <p:cNvSpPr/>
              <p:nvPr/>
            </p:nvSpPr>
            <p:spPr>
              <a:xfrm>
                <a:off x="7351113" y="1582760"/>
                <a:ext cx="137160" cy="370332"/>
              </a:xfrm>
              <a:prstGeom prst="leftBracket">
                <a:avLst/>
              </a:prstGeom>
              <a:noFill/>
              <a:ln>
                <a:solidFill>
                  <a:schemeClr val="tx1"/>
                </a:solidFill>
              </a:ln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sp>
          <p:sp>
            <p:nvSpPr>
              <p:cNvPr id="74" name="ZoneTexte 73"/>
              <p:cNvSpPr txBox="1"/>
              <p:nvPr/>
            </p:nvSpPr>
            <p:spPr>
              <a:xfrm>
                <a:off x="7262214" y="1385733"/>
                <a:ext cx="352361" cy="415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dirty="0" smtClean="0"/>
                  <a:t>*</a:t>
                </a:r>
                <a:endParaRPr lang="fr-CA" sz="2400" dirty="0"/>
              </a:p>
            </p:txBody>
          </p:sp>
        </p:grpSp>
      </p:grpSp>
      <p:grpSp>
        <p:nvGrpSpPr>
          <p:cNvPr id="79" name="Grouper 78"/>
          <p:cNvGrpSpPr/>
          <p:nvPr/>
        </p:nvGrpSpPr>
        <p:grpSpPr>
          <a:xfrm>
            <a:off x="951184" y="2760068"/>
            <a:ext cx="6448754" cy="3925796"/>
            <a:chOff x="951184" y="2760068"/>
            <a:chExt cx="6448754" cy="3925796"/>
          </a:xfrm>
        </p:grpSpPr>
        <p:grpSp>
          <p:nvGrpSpPr>
            <p:cNvPr id="67" name="Grouper 66"/>
            <p:cNvGrpSpPr/>
            <p:nvPr/>
          </p:nvGrpSpPr>
          <p:grpSpPr>
            <a:xfrm>
              <a:off x="4501623" y="2760068"/>
              <a:ext cx="317125" cy="608507"/>
              <a:chOff x="7262214" y="1385733"/>
              <a:chExt cx="317125" cy="608507"/>
            </a:xfrm>
          </p:grpSpPr>
          <p:sp>
            <p:nvSpPr>
              <p:cNvPr id="68" name="Parenthèse ouvrante 67"/>
              <p:cNvSpPr/>
              <p:nvPr/>
            </p:nvSpPr>
            <p:spPr>
              <a:xfrm>
                <a:off x="7351113" y="1582760"/>
                <a:ext cx="152400" cy="411480"/>
              </a:xfrm>
              <a:prstGeom prst="leftBracket">
                <a:avLst/>
              </a:prstGeom>
              <a:noFill/>
              <a:ln>
                <a:solidFill>
                  <a:schemeClr val="tx1"/>
                </a:solidFill>
              </a:ln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sp>
          <p:sp>
            <p:nvSpPr>
              <p:cNvPr id="69" name="ZoneTexte 68"/>
              <p:cNvSpPr txBox="1"/>
              <p:nvPr/>
            </p:nvSpPr>
            <p:spPr>
              <a:xfrm>
                <a:off x="7262214" y="1385733"/>
                <a:ext cx="317125" cy="373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dirty="0" smtClean="0"/>
                  <a:t>*</a:t>
                </a:r>
                <a:endParaRPr lang="fr-CA" sz="2400" dirty="0"/>
              </a:p>
            </p:txBody>
          </p:sp>
        </p:grpSp>
        <p:sp>
          <p:nvSpPr>
            <p:cNvPr id="76" name="ZoneTexte 75"/>
            <p:cNvSpPr txBox="1"/>
            <p:nvPr/>
          </p:nvSpPr>
          <p:spPr>
            <a:xfrm>
              <a:off x="951184" y="6362699"/>
              <a:ext cx="644875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500" b="1" dirty="0" err="1" smtClean="0">
                  <a:solidFill>
                    <a:srgbClr val="000000"/>
                  </a:solidFill>
                </a:rPr>
                <a:t>Three-way</a:t>
              </a:r>
              <a:r>
                <a:rPr lang="fr-CA" sz="1500" b="1" dirty="0" smtClean="0">
                  <a:solidFill>
                    <a:srgbClr val="000000"/>
                  </a:solidFill>
                </a:rPr>
                <a:t> interaction </a:t>
              </a:r>
              <a:r>
                <a:rPr lang="fr-CA" sz="1500" b="1" dirty="0" err="1" smtClean="0">
                  <a:solidFill>
                    <a:srgbClr val="000000"/>
                  </a:solidFill>
                </a:rPr>
                <a:t>significant</a:t>
              </a:r>
              <a:r>
                <a:rPr lang="fr-CA" sz="1500" b="1" dirty="0" smtClean="0">
                  <a:solidFill>
                    <a:srgbClr val="000000"/>
                  </a:solidFill>
                </a:rPr>
                <a:t>, p = 0.001 </a:t>
              </a:r>
              <a:endParaRPr lang="fr-CA" sz="15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7" name="ZoneTexte 36"/>
          <p:cNvSpPr txBox="1"/>
          <p:nvPr/>
        </p:nvSpPr>
        <p:spPr>
          <a:xfrm>
            <a:off x="1615377" y="1529718"/>
            <a:ext cx="3791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Accuracy (%)</a:t>
            </a:r>
            <a:endParaRPr lang="fr-CA" sz="2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619100" y="1516442"/>
            <a:ext cx="3791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FIE : Acc Up - Acc Inv</a:t>
            </a:r>
            <a:endParaRPr lang="fr-CA" sz="2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99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846"/>
            <a:ext cx="8686800" cy="139627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We can learn to process inverted faces !</a:t>
            </a:r>
          </a:p>
          <a:p>
            <a:pPr marL="0" indent="0">
              <a:buNone/>
            </a:pPr>
            <a:r>
              <a:rPr lang="en-US" sz="4000" dirty="0"/>
              <a:t>(</a:t>
            </a:r>
            <a:r>
              <a:rPr lang="en-US" sz="4000" dirty="0" smtClean="0"/>
              <a:t> short-term)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416" y="2111800"/>
            <a:ext cx="870517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sz="3200" i="1" dirty="0"/>
          </a:p>
          <a:p>
            <a:pPr marL="0" indent="0">
              <a:buNone/>
            </a:pPr>
            <a:r>
              <a:rPr lang="en-US" sz="3200" i="1" dirty="0"/>
              <a:t>Long </a:t>
            </a:r>
            <a:r>
              <a:rPr lang="en-US" sz="3200" i="1" dirty="0" smtClean="0"/>
              <a:t>term learning?</a:t>
            </a:r>
          </a:p>
          <a:p>
            <a:pPr marL="0" indent="0">
              <a:buNone/>
            </a:pPr>
            <a:endParaRPr lang="en-US" sz="3200" i="1" dirty="0" smtClean="0"/>
          </a:p>
          <a:p>
            <a:pPr marL="0" indent="0">
              <a:buNone/>
            </a:pPr>
            <a:r>
              <a:rPr lang="en-US" sz="3200" i="1" dirty="0" smtClean="0"/>
              <a:t>Improves without interference from upright faces?</a:t>
            </a:r>
          </a:p>
          <a:p>
            <a:pPr marL="0" indent="0">
              <a:buNone/>
            </a:pPr>
            <a:endParaRPr lang="en-US" sz="3200" i="1" dirty="0"/>
          </a:p>
          <a:p>
            <a:pPr marL="0" indent="0">
              <a:buNone/>
            </a:pPr>
            <a:r>
              <a:rPr lang="en-US" sz="3200" i="1" dirty="0"/>
              <a:t>Role of </a:t>
            </a:r>
            <a:r>
              <a:rPr lang="en-US" sz="3200" i="1" dirty="0" smtClean="0"/>
              <a:t>sleep?</a:t>
            </a:r>
          </a:p>
          <a:p>
            <a:pPr marL="0" indent="0">
              <a:buNone/>
            </a:pPr>
            <a:endParaRPr lang="en-US" sz="3200" i="1" dirty="0"/>
          </a:p>
          <a:p>
            <a:pPr marL="0" indent="0">
              <a:buNone/>
            </a:pPr>
            <a:r>
              <a:rPr lang="en-US" sz="3200" i="1" dirty="0" smtClean="0"/>
              <a:t>Dynamics and mechanisms </a:t>
            </a:r>
            <a:r>
              <a:rPr lang="en-US" sz="3200" i="1" dirty="0"/>
              <a:t>of </a:t>
            </a:r>
            <a:r>
              <a:rPr lang="en-US" sz="3200" i="1" dirty="0" smtClean="0"/>
              <a:t>consolidation?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04952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16987" y="160370"/>
            <a:ext cx="925493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 smtClean="0"/>
              <a:t>WP1f. </a:t>
            </a:r>
            <a:r>
              <a:rPr lang="en-US" sz="3200" b="1" dirty="0" smtClean="0"/>
              <a:t>learning faces without awareness</a:t>
            </a:r>
            <a:endParaRPr lang="en-US" sz="32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6987" y="979467"/>
            <a:ext cx="9127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</a:t>
            </a:r>
            <a:r>
              <a:rPr lang="en-US" sz="3200" dirty="0" smtClean="0"/>
              <a:t>hould </a:t>
            </a:r>
            <a:r>
              <a:rPr lang="en-US" sz="3200" dirty="0"/>
              <a:t>lead to overall </a:t>
            </a:r>
            <a:r>
              <a:rPr lang="en-US" sz="3200" dirty="0" smtClean="0"/>
              <a:t>lower recognition </a:t>
            </a:r>
            <a:r>
              <a:rPr lang="en-US" sz="3200" dirty="0"/>
              <a:t>performance </a:t>
            </a:r>
            <a:r>
              <a:rPr lang="en-US" sz="3200" dirty="0" smtClean="0"/>
              <a:t>(reduced </a:t>
            </a:r>
            <a:r>
              <a:rPr lang="en-US" sz="3200" dirty="0"/>
              <a:t>attention) than explicit </a:t>
            </a:r>
            <a:r>
              <a:rPr lang="en-US" sz="3200" dirty="0" smtClean="0"/>
              <a:t>learning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853674" y="2204594"/>
            <a:ext cx="69576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BUT:  incidental learning is closer to the </a:t>
            </a:r>
            <a:r>
              <a:rPr lang="en-US" sz="2600" dirty="0">
                <a:solidFill>
                  <a:srgbClr val="FF0000"/>
                </a:solidFill>
              </a:rPr>
              <a:t>natural </a:t>
            </a:r>
            <a:r>
              <a:rPr lang="en-US" sz="2600" dirty="0"/>
              <a:t>way in which faces are encoded? </a:t>
            </a:r>
          </a:p>
        </p:txBody>
      </p:sp>
      <p:sp>
        <p:nvSpPr>
          <p:cNvPr id="2" name="Rectangle 1"/>
          <p:cNvSpPr/>
          <p:nvPr/>
        </p:nvSpPr>
        <p:spPr>
          <a:xfrm>
            <a:off x="853673" y="3429000"/>
            <a:ext cx="729493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More </a:t>
            </a:r>
            <a:r>
              <a:rPr lang="en-US" sz="2600" dirty="0">
                <a:solidFill>
                  <a:srgbClr val="FF0000"/>
                </a:solidFill>
              </a:rPr>
              <a:t>holistic</a:t>
            </a:r>
            <a:r>
              <a:rPr lang="en-US" sz="2600" dirty="0"/>
              <a:t> than part-</a:t>
            </a:r>
            <a:r>
              <a:rPr lang="en-US" sz="2600" dirty="0" smtClean="0"/>
              <a:t>based?</a:t>
            </a:r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Higher reliance on </a:t>
            </a:r>
            <a:r>
              <a:rPr lang="en-US" sz="2600" dirty="0">
                <a:solidFill>
                  <a:srgbClr val="FF0000"/>
                </a:solidFill>
              </a:rPr>
              <a:t>specialized </a:t>
            </a:r>
            <a:r>
              <a:rPr lang="en-US" sz="2600" dirty="0" smtClean="0"/>
              <a:t>structures?</a:t>
            </a:r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Better assessment of Individual differences in the human ability to recognize faces than explicit </a:t>
            </a:r>
            <a:r>
              <a:rPr lang="en-US" sz="2600" dirty="0" smtClean="0"/>
              <a:t>learning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48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474" name="Rectangle 2"/>
          <p:cNvSpPr>
            <a:spLocks noChangeArrowheads="1"/>
          </p:cNvSpPr>
          <p:nvPr/>
        </p:nvSpPr>
        <p:spPr bwMode="auto">
          <a:xfrm>
            <a:off x="762000" y="304800"/>
            <a:ext cx="1324201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3200" b="1" u="none" dirty="0" smtClean="0">
                <a:solidFill>
                  <a:srgbClr val="0033CC"/>
                </a:solidFill>
              </a:rPr>
              <a:t>Fragile</a:t>
            </a:r>
            <a:endParaRPr lang="en-US" sz="3200" u="none" dirty="0">
              <a:solidFill>
                <a:srgbClr val="0033CC"/>
              </a:solidFill>
            </a:endParaRPr>
          </a:p>
        </p:txBody>
      </p:sp>
      <p:sp>
        <p:nvSpPr>
          <p:cNvPr id="1769475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8534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u="none" dirty="0"/>
              <a:t>The face recognition system can break down quite easily</a:t>
            </a:r>
            <a:endParaRPr lang="en-US" sz="3200" dirty="0"/>
          </a:p>
        </p:txBody>
      </p:sp>
      <p:sp>
        <p:nvSpPr>
          <p:cNvPr id="1769476" name="Text Box 4"/>
          <p:cNvSpPr txBox="1">
            <a:spLocks noChangeArrowheads="1"/>
          </p:cNvSpPr>
          <p:nvPr/>
        </p:nvSpPr>
        <p:spPr bwMode="auto">
          <a:xfrm>
            <a:off x="1752600" y="2133600"/>
            <a:ext cx="668337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200" u="none" dirty="0"/>
              <a:t> Prosopagnosia (brain damage)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u="none" dirty="0"/>
              <a:t> Congenital/developmental deficits in face recognition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u="none" dirty="0"/>
              <a:t> Alzheimer disease, semantic dementia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u="none" dirty="0"/>
              <a:t> Autism, </a:t>
            </a:r>
            <a:r>
              <a:rPr lang="en-US" sz="3200" u="none" dirty="0">
                <a:latin typeface=""/>
              </a:rPr>
              <a:t>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1445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02" name="Text Box 2"/>
          <p:cNvSpPr txBox="1">
            <a:spLocks noChangeArrowheads="1"/>
          </p:cNvSpPr>
          <p:nvPr/>
        </p:nvSpPr>
        <p:spPr bwMode="auto">
          <a:xfrm>
            <a:off x="2268538" y="115888"/>
            <a:ext cx="395922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/>
              <a:t>Face recognition</a:t>
            </a:r>
            <a:endParaRPr lang="en-US" dirty="0"/>
          </a:p>
        </p:txBody>
      </p:sp>
      <p:grpSp>
        <p:nvGrpSpPr>
          <p:cNvPr id="18434" name="Group 5"/>
          <p:cNvGrpSpPr>
            <a:grpSpLocks/>
          </p:cNvGrpSpPr>
          <p:nvPr/>
        </p:nvGrpSpPr>
        <p:grpSpPr bwMode="auto">
          <a:xfrm>
            <a:off x="323850" y="1196975"/>
            <a:ext cx="8820150" cy="3954463"/>
            <a:chOff x="204" y="754"/>
            <a:chExt cx="6474" cy="2491"/>
          </a:xfrm>
        </p:grpSpPr>
        <p:sp>
          <p:nvSpPr>
            <p:cNvPr id="2252803" name="Text Box 3"/>
            <p:cNvSpPr txBox="1">
              <a:spLocks noChangeArrowheads="1"/>
            </p:cNvSpPr>
            <p:nvPr/>
          </p:nvSpPr>
          <p:spPr bwMode="auto">
            <a:xfrm>
              <a:off x="204" y="754"/>
              <a:ext cx="6474" cy="1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Classical distinction:</a:t>
              </a:r>
            </a:p>
            <a:p>
              <a:pPr>
                <a:defRPr/>
              </a:pPr>
              <a:endParaRPr lang="en-US" dirty="0"/>
            </a:p>
            <a:p>
              <a:pPr>
                <a:defRPr/>
              </a:pPr>
              <a:r>
                <a:rPr lang="en-US" sz="3600" dirty="0">
                  <a:solidFill>
                    <a:srgbClr val="0033CC"/>
                  </a:solidFill>
                </a:rPr>
                <a:t>Perception</a:t>
              </a:r>
              <a:r>
                <a:rPr lang="en-US" sz="3600" dirty="0"/>
                <a:t> = </a:t>
              </a:r>
              <a:r>
                <a:rPr lang="nl-BE" sz="3600" dirty="0"/>
                <a:t>how do we build an image/representation of a face?</a:t>
              </a:r>
              <a:endParaRPr lang="en-US" sz="3600" dirty="0"/>
            </a:p>
          </p:txBody>
        </p:sp>
        <p:sp>
          <p:nvSpPr>
            <p:cNvPr id="2252804" name="Text Box 4"/>
            <p:cNvSpPr txBox="1">
              <a:spLocks noChangeArrowheads="1"/>
            </p:cNvSpPr>
            <p:nvPr/>
          </p:nvSpPr>
          <p:spPr bwMode="auto">
            <a:xfrm>
              <a:off x="1680" y="2880"/>
              <a:ext cx="11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252806" name="Rectangle 6"/>
          <p:cNvSpPr>
            <a:spLocks noChangeArrowheads="1"/>
          </p:cNvSpPr>
          <p:nvPr/>
        </p:nvSpPr>
        <p:spPr bwMode="auto">
          <a:xfrm>
            <a:off x="323850" y="4221163"/>
            <a:ext cx="8928100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0033CC"/>
                </a:solidFill>
              </a:rPr>
              <a:t>Memory</a:t>
            </a:r>
            <a:r>
              <a:rPr lang="en-US" sz="3600" dirty="0"/>
              <a:t> = </a:t>
            </a:r>
            <a:r>
              <a:rPr lang="nl-BE" sz="3600" dirty="0"/>
              <a:t>how do we encode, store and recall this image?</a:t>
            </a:r>
            <a:endParaRPr lang="en-US" sz="3600" dirty="0"/>
          </a:p>
          <a:p>
            <a:pPr>
              <a:defRPr/>
            </a:pPr>
            <a:r>
              <a:rPr lang="en-US" dirty="0"/>
              <a:t>		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6864" y="4253078"/>
            <a:ext cx="8893175" cy="1296987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z="1200">
              <a:solidFill>
                <a:srgbClr val="000000"/>
              </a:solidFill>
              <a:latin typeface="Times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3"/>
          <p:cNvSpPr txBox="1">
            <a:spLocks noChangeArrowheads="1"/>
          </p:cNvSpPr>
          <p:nvPr/>
        </p:nvSpPr>
        <p:spPr bwMode="auto">
          <a:xfrm>
            <a:off x="510857" y="25585"/>
            <a:ext cx="6296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Are faces truly </a:t>
            </a:r>
            <a:r>
              <a:rPr lang="en-US" sz="3200" i="1" dirty="0"/>
              <a:t>novel</a:t>
            </a:r>
            <a:r>
              <a:rPr lang="en-US" sz="3200" dirty="0"/>
              <a:t> visual patterns?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18535" y="621276"/>
            <a:ext cx="6848475" cy="3157577"/>
            <a:chOff x="718535" y="621276"/>
            <a:chExt cx="6848475" cy="3157577"/>
          </a:xfrm>
        </p:grpSpPr>
        <p:sp>
          <p:nvSpPr>
            <p:cNvPr id="21507" name="TextBox 5"/>
            <p:cNvSpPr txBox="1">
              <a:spLocks noChangeArrowheads="1"/>
            </p:cNvSpPr>
            <p:nvPr/>
          </p:nvSpPr>
          <p:spPr bwMode="auto">
            <a:xfrm>
              <a:off x="718535" y="621276"/>
              <a:ext cx="6848475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 i="1" dirty="0"/>
                <a:t>Faces of another ethnical origin (“race”)</a:t>
              </a:r>
              <a:endParaRPr lang="en-US" sz="3200" dirty="0"/>
            </a:p>
          </p:txBody>
        </p:sp>
        <p:pic>
          <p:nvPicPr>
            <p:cNvPr id="8" name="Picture 4" descr="asians-same.tiff                                               0030C495Macintosh HD                   7C268809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020" y="1207063"/>
              <a:ext cx="4044656" cy="2571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402610" y="5503652"/>
            <a:ext cx="8346839" cy="1280374"/>
            <a:chOff x="402610" y="5503652"/>
            <a:chExt cx="8346839" cy="1280374"/>
          </a:xfrm>
        </p:grpSpPr>
        <p:sp>
          <p:nvSpPr>
            <p:cNvPr id="2" name="TextBox 1"/>
            <p:cNvSpPr txBox="1"/>
            <p:nvPr/>
          </p:nvSpPr>
          <p:spPr>
            <a:xfrm>
              <a:off x="402610" y="5893257"/>
              <a:ext cx="23359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+ novel shapes</a:t>
              </a:r>
              <a:endParaRPr lang="en-US" sz="2800" dirty="0"/>
            </a:p>
          </p:txBody>
        </p:sp>
        <p:pic>
          <p:nvPicPr>
            <p:cNvPr id="10" name="Picture 9" descr="stimuli-quoc.t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3387" y="5503652"/>
              <a:ext cx="5556062" cy="1280374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847086" y="4042513"/>
            <a:ext cx="7902363" cy="1325093"/>
            <a:chOff x="847086" y="4042513"/>
            <a:chExt cx="7902363" cy="1325093"/>
          </a:xfrm>
        </p:grpSpPr>
        <p:sp>
          <p:nvSpPr>
            <p:cNvPr id="21508" name="TextBox 6"/>
            <p:cNvSpPr txBox="1">
              <a:spLocks noChangeArrowheads="1"/>
            </p:cNvSpPr>
            <p:nvPr/>
          </p:nvSpPr>
          <p:spPr bwMode="auto">
            <a:xfrm>
              <a:off x="847086" y="4042513"/>
              <a:ext cx="2541587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 i="1" dirty="0"/>
                <a:t>Inverted faces</a:t>
              </a:r>
              <a:endParaRPr lang="en-US" sz="32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1915" y="4042513"/>
              <a:ext cx="5087534" cy="1325093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1915" y="4053067"/>
            <a:ext cx="5087534" cy="1322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WP1: Mechanisms and dynamics of learning and consolidation of novel visual patterns 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7675"/>
            <a:ext cx="6400800" cy="1381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B. Rossion/P. </a:t>
            </a:r>
            <a:r>
              <a:rPr lang="en-US" dirty="0" err="1" smtClean="0">
                <a:ea typeface="+mn-ea"/>
                <a:cs typeface="+mn-cs"/>
              </a:rPr>
              <a:t>Peigneux</a:t>
            </a:r>
            <a:endParaRPr lang="en-US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071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411163" y="42744"/>
            <a:ext cx="23014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/>
              <a:t>6 </a:t>
            </a:r>
            <a:r>
              <a:rPr lang="en-US" sz="2800" dirty="0" err="1" smtClean="0"/>
              <a:t>subpackages</a:t>
            </a:r>
            <a:endParaRPr lang="en-US" sz="2800" dirty="0"/>
          </a:p>
        </p:txBody>
      </p:sp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3959225" y="6062854"/>
            <a:ext cx="4070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+ 1 bonus: learning of novel visual shapes</a:t>
            </a:r>
          </a:p>
        </p:txBody>
      </p:sp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125414" y="719243"/>
            <a:ext cx="857231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b="1" dirty="0"/>
              <a:t>WP1a. </a:t>
            </a:r>
            <a:r>
              <a:rPr lang="en-US" dirty="0"/>
              <a:t>Behavioral characterization of the gradual installation of novel face representations</a:t>
            </a:r>
          </a:p>
          <a:p>
            <a:pPr algn="just" eaLnBrk="1" hangingPunct="1"/>
            <a:r>
              <a:rPr lang="en-US" b="1" dirty="0"/>
              <a:t> </a:t>
            </a:r>
          </a:p>
          <a:p>
            <a:pPr algn="just" eaLnBrk="1" hangingPunct="1"/>
            <a:r>
              <a:rPr lang="en-US" b="1" dirty="0"/>
              <a:t>WP1b. </a:t>
            </a:r>
            <a:r>
              <a:rPr lang="en-US" dirty="0"/>
              <a:t>Neural correlates of the installation of novel face representations</a:t>
            </a:r>
          </a:p>
          <a:p>
            <a:pPr algn="just" eaLnBrk="1" hangingPunct="1"/>
            <a:endParaRPr lang="en-US" dirty="0"/>
          </a:p>
          <a:p>
            <a:pPr algn="just" eaLnBrk="1" hangingPunct="1"/>
            <a:r>
              <a:rPr lang="en-US" b="1" dirty="0"/>
              <a:t>WP1c. </a:t>
            </a:r>
            <a:r>
              <a:rPr lang="en-US" dirty="0"/>
              <a:t>Neural mechanisms and dynamics of face learning</a:t>
            </a:r>
          </a:p>
          <a:p>
            <a:pPr algn="just" eaLnBrk="1" hangingPunct="1"/>
            <a:endParaRPr lang="en-US" b="1" dirty="0"/>
          </a:p>
          <a:p>
            <a:pPr algn="just" eaLnBrk="1" hangingPunct="1"/>
            <a:r>
              <a:rPr lang="en-US" b="1" dirty="0"/>
              <a:t>WP1d. </a:t>
            </a:r>
            <a:r>
              <a:rPr lang="en-US" dirty="0"/>
              <a:t>Effect of removal of typical interference at learning inexperienced face categories</a:t>
            </a:r>
          </a:p>
          <a:p>
            <a:pPr algn="just" eaLnBrk="1" hangingPunct="1"/>
            <a:endParaRPr lang="en-US" b="1" dirty="0"/>
          </a:p>
          <a:p>
            <a:pPr algn="just" eaLnBrk="1" hangingPunct="1"/>
            <a:r>
              <a:rPr lang="en-US" b="1" dirty="0"/>
              <a:t>WP1e. </a:t>
            </a:r>
            <a:r>
              <a:rPr lang="en-US" dirty="0"/>
              <a:t>Consolidation processes across sleep and wakefulness</a:t>
            </a:r>
          </a:p>
          <a:p>
            <a:pPr algn="just" eaLnBrk="1" hangingPunct="1"/>
            <a:endParaRPr lang="en-US" b="1" dirty="0"/>
          </a:p>
          <a:p>
            <a:pPr algn="just" eaLnBrk="1" hangingPunct="1"/>
            <a:r>
              <a:rPr lang="en-US" b="1" dirty="0"/>
              <a:t>WP1f. </a:t>
            </a:r>
            <a:r>
              <a:rPr lang="en-US" dirty="0"/>
              <a:t>Incidental learning of faces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28966" y="160370"/>
            <a:ext cx="452239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 smtClean="0"/>
              <a:t>WP1a. Behavioral studies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4004" y="843741"/>
            <a:ext cx="7717590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Just how good are we at learning new faces?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What are the factors </a:t>
            </a:r>
            <a:r>
              <a:rPr lang="en-US" sz="2800" dirty="0" smtClean="0"/>
              <a:t>playing </a:t>
            </a:r>
            <a:r>
              <a:rPr lang="en-US" sz="2800" dirty="0"/>
              <a:t>a role in learning new faces</a:t>
            </a:r>
            <a:r>
              <a:rPr lang="en-US" sz="2800" dirty="0" smtClean="0"/>
              <a:t>? (typicality, dynamic stimulation, </a:t>
            </a:r>
            <a:r>
              <a:rPr lang="en-US" sz="2800" dirty="0" smtClean="0"/>
              <a:t>emotional context)</a:t>
            </a:r>
            <a:endParaRPr lang="en-US" sz="2800" dirty="0" smtClean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Longitudinal studies </a:t>
            </a: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542292" y="3863355"/>
            <a:ext cx="8144508" cy="1883422"/>
            <a:chOff x="1285852" y="3746510"/>
            <a:chExt cx="6500858" cy="1379164"/>
          </a:xfrm>
        </p:grpSpPr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1357290" y="3746510"/>
              <a:ext cx="6357982" cy="1111250"/>
              <a:chOff x="928662" y="3746510"/>
              <a:chExt cx="6357982" cy="1111250"/>
            </a:xfrm>
          </p:grpSpPr>
          <p:pic>
            <p:nvPicPr>
              <p:cNvPr id="10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8662" y="3746510"/>
                <a:ext cx="3249613" cy="1111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2444" y="3746510"/>
                <a:ext cx="3124200" cy="1106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285852" y="4857173"/>
              <a:ext cx="6500858" cy="268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Osaka" charset="0"/>
                  <a:cs typeface="Osaka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Osaka" charset="0"/>
                  <a:cs typeface="Osaka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Osaka" charset="0"/>
                  <a:cs typeface="Osaka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Osaka" charset="0"/>
                  <a:cs typeface="Osaka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Osaka" charset="0"/>
                  <a:cs typeface="Osak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Osaka" charset="0"/>
                  <a:cs typeface="Osak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Osaka" charset="0"/>
                  <a:cs typeface="Osak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Osaka" charset="0"/>
                  <a:cs typeface="Osak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Osaka" charset="0"/>
                  <a:cs typeface="Osaka" charset="0"/>
                </a:defRPr>
              </a:lvl9pPr>
            </a:lstStyle>
            <a:p>
              <a:pPr eaLnBrk="1" hangingPunct="1"/>
              <a:endParaRPr lang="fr-FR" sz="1800" u="none" dirty="0"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16986" y="160370"/>
            <a:ext cx="564028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 smtClean="0"/>
              <a:t>WP1b &amp; c. Neuroimaging (fMRI)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4004" y="1127839"/>
            <a:ext cx="77175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 smtClean="0"/>
              <a:t>Is there a strict division between brain regions involved in perception and memory of faces?</a:t>
            </a:r>
            <a:endParaRPr lang="en-US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2169732"/>
            <a:ext cx="9112250" cy="468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52400" y="3325432"/>
            <a:ext cx="5410200" cy="2819400"/>
          </a:xfrm>
          <a:prstGeom prst="rect">
            <a:avLst/>
          </a:prstGeom>
          <a:noFill/>
          <a:ln w="76200">
            <a:solidFill>
              <a:srgbClr val="FF090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643057"/>
            <a:ext cx="330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17720"/>
            <a:ext cx="4064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27120"/>
            <a:ext cx="4064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09942" y="6375897"/>
            <a:ext cx="1860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cs typeface="Osaka" charset="0"/>
              </a:rPr>
              <a:t>Haxby</a:t>
            </a:r>
            <a:r>
              <a:rPr lang="en-US" dirty="0">
                <a:cs typeface="Osaka" charset="0"/>
              </a:rPr>
              <a:t> et al., 2000</a:t>
            </a:r>
            <a:endParaRPr lang="en-US" dirty="0">
              <a:solidFill>
                <a:srgbClr val="FF9900"/>
              </a:solidFill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433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1235</Words>
  <Application>Microsoft Macintosh PowerPoint</Application>
  <PresentationFormat>On-screen Show (4:3)</PresentationFormat>
  <Paragraphs>218</Paragraphs>
  <Slides>33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WP1: Mechanisms and dynamics of learning and consolidation of novel visual patterns </vt:lpstr>
      <vt:lpstr>PowerPoint Presentation</vt:lpstr>
      <vt:lpstr>PowerPoint Presentation</vt:lpstr>
      <vt:lpstr>PowerPoint Presentation</vt:lpstr>
      <vt:lpstr>PowerPoint Presentation</vt:lpstr>
      <vt:lpstr>WP1: Mechanisms and dynamics of learning and consolidation of novel visual patterns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regions involved in face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 and myself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WP1: Mechanisms and dynamics of learning and consolidation of novel visual patterns </dc:title>
  <dc:creator>bruno rossion</dc:creator>
  <cp:lastModifiedBy>bruno rossion</cp:lastModifiedBy>
  <cp:revision>34</cp:revision>
  <dcterms:created xsi:type="dcterms:W3CDTF">2013-02-14T18:40:46Z</dcterms:created>
  <dcterms:modified xsi:type="dcterms:W3CDTF">2013-02-15T13:11:49Z</dcterms:modified>
</cp:coreProperties>
</file>