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362" r:id="rId2"/>
    <p:sldId id="1243" r:id="rId3"/>
    <p:sldId id="1429" r:id="rId4"/>
    <p:sldId id="1430" r:id="rId5"/>
    <p:sldId id="1661" r:id="rId6"/>
    <p:sldId id="1763" r:id="rId7"/>
    <p:sldId id="1489" r:id="rId8"/>
    <p:sldId id="1765" r:id="rId9"/>
    <p:sldId id="1761" r:id="rId10"/>
    <p:sldId id="1663" r:id="rId11"/>
    <p:sldId id="1664" r:id="rId12"/>
    <p:sldId id="1771" r:id="rId13"/>
    <p:sldId id="1770" r:id="rId14"/>
    <p:sldId id="1671" r:id="rId15"/>
    <p:sldId id="1672" r:id="rId16"/>
    <p:sldId id="1679" r:id="rId17"/>
    <p:sldId id="1678" r:id="rId18"/>
    <p:sldId id="1756" r:id="rId19"/>
    <p:sldId id="1769" r:id="rId20"/>
    <p:sldId id="1760" r:id="rId21"/>
    <p:sldId id="1757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u="sng" kern="1200">
        <a:solidFill>
          <a:schemeClr val="tx1"/>
        </a:solidFill>
        <a:latin typeface="Times" charset="0"/>
        <a:ea typeface="Osaka" charset="0"/>
        <a:cs typeface="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u="sng" kern="1200">
        <a:solidFill>
          <a:schemeClr val="tx1"/>
        </a:solidFill>
        <a:latin typeface="Times" charset="0"/>
        <a:ea typeface="Osaka" charset="0"/>
        <a:cs typeface="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u="sng" kern="1200">
        <a:solidFill>
          <a:schemeClr val="tx1"/>
        </a:solidFill>
        <a:latin typeface="Times" charset="0"/>
        <a:ea typeface="Osaka" charset="0"/>
        <a:cs typeface="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u="sng" kern="1200">
        <a:solidFill>
          <a:schemeClr val="tx1"/>
        </a:solidFill>
        <a:latin typeface="Times" charset="0"/>
        <a:ea typeface="Osaka" charset="0"/>
        <a:cs typeface="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u="sng" kern="1200">
        <a:solidFill>
          <a:schemeClr val="tx1"/>
        </a:solidFill>
        <a:latin typeface="Times" charset="0"/>
        <a:ea typeface="Osaka" charset="0"/>
        <a:cs typeface="" charset="0"/>
      </a:defRPr>
    </a:lvl5pPr>
    <a:lvl6pPr marL="2286000" algn="l" defTabSz="457200" rtl="0" eaLnBrk="1" latinLnBrk="0" hangingPunct="1">
      <a:defRPr sz="3200" u="sng" kern="1200">
        <a:solidFill>
          <a:schemeClr val="tx1"/>
        </a:solidFill>
        <a:latin typeface="Times" charset="0"/>
        <a:ea typeface="Osaka" charset="0"/>
        <a:cs typeface="" charset="0"/>
      </a:defRPr>
    </a:lvl6pPr>
    <a:lvl7pPr marL="2743200" algn="l" defTabSz="457200" rtl="0" eaLnBrk="1" latinLnBrk="0" hangingPunct="1">
      <a:defRPr sz="3200" u="sng" kern="1200">
        <a:solidFill>
          <a:schemeClr val="tx1"/>
        </a:solidFill>
        <a:latin typeface="Times" charset="0"/>
        <a:ea typeface="Osaka" charset="0"/>
        <a:cs typeface="" charset="0"/>
      </a:defRPr>
    </a:lvl7pPr>
    <a:lvl8pPr marL="3200400" algn="l" defTabSz="457200" rtl="0" eaLnBrk="1" latinLnBrk="0" hangingPunct="1">
      <a:defRPr sz="3200" u="sng" kern="1200">
        <a:solidFill>
          <a:schemeClr val="tx1"/>
        </a:solidFill>
        <a:latin typeface="Times" charset="0"/>
        <a:ea typeface="Osaka" charset="0"/>
        <a:cs typeface="" charset="0"/>
      </a:defRPr>
    </a:lvl8pPr>
    <a:lvl9pPr marL="3657600" algn="l" defTabSz="457200" rtl="0" eaLnBrk="1" latinLnBrk="0" hangingPunct="1">
      <a:defRPr sz="3200" u="sng" kern="1200">
        <a:solidFill>
          <a:schemeClr val="tx1"/>
        </a:solidFill>
        <a:latin typeface="Times" charset="0"/>
        <a:ea typeface="Osaka" charset="0"/>
        <a:cs typeface="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3CC"/>
    <a:srgbClr val="FFFF00"/>
    <a:srgbClr val="FF3300"/>
    <a:srgbClr val="FFFF66"/>
    <a:srgbClr val="B4FF03"/>
    <a:srgbClr val="FF060B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5506" autoAdjust="0"/>
  </p:normalViewPr>
  <p:slideViewPr>
    <p:cSldViewPr>
      <p:cViewPr>
        <p:scale>
          <a:sx n="100" d="100"/>
          <a:sy n="100" d="100"/>
        </p:scale>
        <p:origin x="-552" y="-62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/>
            </a:lvl1pPr>
          </a:lstStyle>
          <a:p>
            <a:endParaRPr lang="en-US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endParaRPr lang="en-US"/>
          </a:p>
        </p:txBody>
      </p:sp>
      <p:sp>
        <p:nvSpPr>
          <p:cNvPr id="390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0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0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/>
            </a:lvl1pPr>
          </a:lstStyle>
          <a:p>
            <a:endParaRPr lang="en-US"/>
          </a:p>
        </p:txBody>
      </p:sp>
      <p:sp>
        <p:nvSpPr>
          <p:cNvPr id="390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892155F2-E1B9-114D-988F-C7B13D4AE3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83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76497-6784-2D42-81B2-257F1282D80C}" type="slidenum">
              <a:rPr lang="en-US"/>
              <a:pPr/>
              <a:t>1</a:t>
            </a:fld>
            <a:endParaRPr lang="en-US"/>
          </a:p>
        </p:txBody>
      </p:sp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E560B6-D5FD-2C41-9700-02293A71EABA}" type="slidenum">
              <a:rPr lang="fr-FR"/>
              <a:pPr/>
              <a:t>8</a:t>
            </a:fld>
            <a:endParaRPr lang="fr-FR"/>
          </a:p>
        </p:txBody>
      </p:sp>
      <p:sp>
        <p:nvSpPr>
          <p:cNvPr id="231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1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</a:t>
            </a:r>
            <a:r>
              <a:rPr lang="ja-JP" altLang="en-US"/>
              <a:t>’</a:t>
            </a:r>
            <a:r>
              <a:rPr lang="en-US"/>
              <a:t>ai change le titre, et je vais jongler entre les termes perception et memoire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90F7DB-B36C-FE43-A1F3-2FD8FD3463BC}" type="slidenum">
              <a:rPr lang="fr-FR"/>
              <a:pPr/>
              <a:t>11</a:t>
            </a:fld>
            <a:endParaRPr lang="fr-FR"/>
          </a:p>
        </p:txBody>
      </p:sp>
      <p:sp>
        <p:nvSpPr>
          <p:cNvPr id="192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251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nl-BE"/>
              <a:t>These elements can also be relative distances between features that are treated locally</a:t>
            </a:r>
            <a:endParaRPr lang="en-US"/>
          </a:p>
        </p:txBody>
      </p:sp>
      <p:sp>
        <p:nvSpPr>
          <p:cNvPr id="19251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2021ED21-A572-8445-863D-84795789E181}" type="slidenum">
              <a:rPr lang="nl-BE" sz="1200" u="none">
                <a:latin typeface="Arial" charset="0"/>
                <a:cs typeface="Arial" charset="0"/>
              </a:rPr>
              <a:pPr algn="r" eaLnBrk="1" hangingPunct="1"/>
              <a:t>11</a:t>
            </a:fld>
            <a:endParaRPr lang="nl-BE" sz="1200" u="none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D52FC-8826-584F-BE9A-8F43066431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4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0945B-B563-4149-9F78-EEBA468DBB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45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72B39-A5E2-E74A-BE91-0E45E3DBD6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6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632ED-B661-A043-BC21-2AE537D4B7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0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DC7EB-4E70-AD4A-8C17-6D2A9059E9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2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61A401-D108-214B-91F7-1423C95E69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19DE9F-88A8-9D4B-BFCC-4709BD7302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0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1A361-BD5D-554A-A9B9-F0ECAFBAC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D1768-7E42-3948-AD10-65F01D8CC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7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79BF5-C7E5-4B43-9EBA-F5DE3319FA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2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681F2-B491-364F-AFA4-6A1F3A938D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6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cs typeface="+mn-cs"/>
              </a:defRPr>
            </a:lvl1pPr>
          </a:lstStyle>
          <a:p>
            <a:fld id="{6F71AAB6-8E7E-DE44-876C-D0E051B8525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6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jpeg"/><Relationship Id="rId13" Type="http://schemas.openxmlformats.org/officeDocument/2006/relationships/oleObject" Target="../embeddings/oleObject1.bin"/><Relationship Id="rId14" Type="http://schemas.openxmlformats.org/officeDocument/2006/relationships/image" Target="../media/image26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8.jpeg"/><Relationship Id="rId10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-108520" y="1772816"/>
            <a:ext cx="950505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nl-BE" sz="4400" b="1" u="none" dirty="0" smtClean="0"/>
              <a:t>Mechanisms of Face Recognition</a:t>
            </a:r>
            <a:endParaRPr lang="fr-FR" sz="4400" u="none" dirty="0"/>
          </a:p>
          <a:p>
            <a:pPr algn="ctr"/>
            <a:endParaRPr lang="en-US" sz="2400" u="none" dirty="0">
              <a:solidFill>
                <a:srgbClr val="710F0E"/>
              </a:solidFill>
              <a:cs typeface="Osaka" charset="0"/>
            </a:endParaRP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4427984" y="4869160"/>
            <a:ext cx="36728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none" dirty="0"/>
              <a:t>Bruno </a:t>
            </a:r>
            <a:r>
              <a:rPr lang="en-US" u="none" dirty="0" smtClean="0"/>
              <a:t>Rossion, UCL</a:t>
            </a:r>
            <a:endParaRPr lang="en-US" u="non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5" name="Rectangle 2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fr-FR" sz="1800" u="none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03827" y="3449586"/>
            <a:ext cx="4702248" cy="3096899"/>
          </a:xfrm>
          <a:prstGeom prst="rect">
            <a:avLst/>
          </a:prstGeom>
          <a:solidFill>
            <a:schemeClr val="tx1"/>
          </a:solidFill>
          <a:ln cmpd="sng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u="none">
              <a:solidFill>
                <a:schemeClr val="tx1"/>
              </a:solidFill>
            </a:endParaRPr>
          </a:p>
        </p:txBody>
      </p:sp>
      <p:pic>
        <p:nvPicPr>
          <p:cNvPr id="1923081" name="Picture 3" descr="C:\Documents and Settings\u0048368\My Documents\Congressen\VSS_2009\gifninj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657600"/>
            <a:ext cx="4191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3084" name="Text Box 12"/>
          <p:cNvSpPr txBox="1">
            <a:spLocks noChangeArrowheads="1"/>
          </p:cNvSpPr>
          <p:nvPr/>
        </p:nvSpPr>
        <p:spPr bwMode="auto">
          <a:xfrm>
            <a:off x="1066800" y="381000"/>
            <a:ext cx="75832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4000" b="1" u="none" dirty="0" err="1" smtClean="0"/>
              <a:t>Analytical</a:t>
            </a:r>
            <a:r>
              <a:rPr lang="fr-FR" sz="4000" b="1" u="none" dirty="0" smtClean="0"/>
              <a:t> </a:t>
            </a:r>
            <a:r>
              <a:rPr lang="fr-FR" sz="4000" b="1" u="none" dirty="0" err="1" smtClean="0"/>
              <a:t>view</a:t>
            </a:r>
            <a:r>
              <a:rPr lang="fr-FR" sz="4000" b="1" u="none" dirty="0" smtClean="0"/>
              <a:t> of face perception</a:t>
            </a:r>
            <a:endParaRPr lang="fr-FR" u="none" dirty="0"/>
          </a:p>
        </p:txBody>
      </p:sp>
      <p:grpSp>
        <p:nvGrpSpPr>
          <p:cNvPr id="1923086" name="Group 14"/>
          <p:cNvGrpSpPr>
            <a:grpSpLocks/>
          </p:cNvGrpSpPr>
          <p:nvPr/>
        </p:nvGrpSpPr>
        <p:grpSpPr bwMode="auto">
          <a:xfrm>
            <a:off x="-76200" y="1676400"/>
            <a:ext cx="9982200" cy="1295400"/>
            <a:chOff x="-48" y="1056"/>
            <a:chExt cx="6288" cy="816"/>
          </a:xfrm>
        </p:grpSpPr>
        <p:sp>
          <p:nvSpPr>
            <p:cNvPr id="5" name="Content Placeholder 4"/>
            <p:cNvSpPr>
              <a:spLocks/>
            </p:cNvSpPr>
            <p:nvPr/>
          </p:nvSpPr>
          <p:spPr bwMode="auto">
            <a:xfrm>
              <a:off x="0" y="1056"/>
              <a:ext cx="6048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547688" indent="-411163" algn="just" eaLnBrk="1" hangingPunct="1">
                <a:spcBef>
                  <a:spcPct val="20000"/>
                </a:spcBef>
              </a:pPr>
              <a:r>
                <a:rPr lang="nl-BE" sz="3400" u="none" dirty="0">
                  <a:effectLst>
                    <a:outerShdw blurRad="38100" dist="38100" dir="2700000" algn="tl">
                      <a:srgbClr val="DDDDDD"/>
                    </a:outerShdw>
                  </a:effectLst>
                  <a:cs typeface="Osaka" charset="0"/>
                </a:rPr>
                <a:t>	</a:t>
              </a:r>
              <a:r>
                <a:rPr lang="nl-BE" sz="3400" u="none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cs typeface="Osaka" charset="0"/>
                </a:rPr>
                <a:t>We explore a face </a:t>
              </a:r>
              <a:r>
                <a:rPr lang="nl-BE" sz="3400" u="none" dirty="0" smtClean="0">
                  <a:solidFill>
                    <a:srgbClr val="FF060B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Osaka" charset="0"/>
                </a:rPr>
                <a:t>element by element</a:t>
              </a:r>
              <a:r>
                <a:rPr lang="nl-BE" sz="3400" u="none" dirty="0">
                  <a:effectLst>
                    <a:outerShdw blurRad="38100" dist="38100" dir="2700000" algn="tl">
                      <a:srgbClr val="DDDDDD"/>
                    </a:outerShdw>
                  </a:effectLst>
                  <a:cs typeface="Osaka" charset="0"/>
                </a:rPr>
                <a:t>...</a:t>
              </a:r>
              <a:r>
                <a:rPr lang="nl-BE" sz="3600" u="none" dirty="0">
                  <a:effectLst>
                    <a:outerShdw blurRad="38100" dist="38100" dir="2700000" algn="tl">
                      <a:srgbClr val="DDDDDD"/>
                    </a:outerShdw>
                  </a:effectLst>
                  <a:cs typeface="Osaka" charset="0"/>
                </a:rPr>
                <a:t> </a:t>
              </a:r>
            </a:p>
          </p:txBody>
        </p:sp>
        <p:sp>
          <p:nvSpPr>
            <p:cNvPr id="1923085" name="Rectangle 13"/>
            <p:cNvSpPr>
              <a:spLocks noChangeArrowheads="1"/>
            </p:cNvSpPr>
            <p:nvPr/>
          </p:nvSpPr>
          <p:spPr bwMode="auto">
            <a:xfrm>
              <a:off x="-48" y="1488"/>
              <a:ext cx="628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BE" sz="3400" u="none" dirty="0">
                  <a:effectLst>
                    <a:outerShdw blurRad="38100" dist="38100" dir="2700000" algn="tl">
                      <a:srgbClr val="DDDDDD"/>
                    </a:outerShdw>
                  </a:effectLst>
                  <a:cs typeface="Osaka" charset="0"/>
                </a:rPr>
                <a:t>.. t</a:t>
              </a:r>
              <a:r>
                <a:rPr lang="nl-BE" sz="3400" u="none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cs typeface="Osaka" charset="0"/>
                </a:rPr>
                <a:t>o extract the most diagnostic information</a:t>
              </a:r>
              <a:endParaRPr lang="en-US" sz="3600" u="none" dirty="0">
                <a:effectLst>
                  <a:outerShdw blurRad="38100" dist="38100" dir="2700000" algn="tl">
                    <a:srgbClr val="DDDDDD"/>
                  </a:outerShdw>
                </a:effectLst>
                <a:cs typeface="Osak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65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4109" name="Group 13"/>
          <p:cNvGrpSpPr>
            <a:grpSpLocks/>
          </p:cNvGrpSpPr>
          <p:nvPr/>
        </p:nvGrpSpPr>
        <p:grpSpPr bwMode="auto">
          <a:xfrm>
            <a:off x="246063" y="44624"/>
            <a:ext cx="8440737" cy="4263752"/>
            <a:chOff x="155" y="336"/>
            <a:chExt cx="5317" cy="2919"/>
          </a:xfrm>
        </p:grpSpPr>
        <p:grpSp>
          <p:nvGrpSpPr>
            <p:cNvPr id="1924098" name="Group 15"/>
            <p:cNvGrpSpPr>
              <a:grpSpLocks/>
            </p:cNvGrpSpPr>
            <p:nvPr/>
          </p:nvGrpSpPr>
          <p:grpSpPr bwMode="auto">
            <a:xfrm>
              <a:off x="384" y="615"/>
              <a:ext cx="1885" cy="1353"/>
              <a:chOff x="6429388" y="3214686"/>
              <a:chExt cx="2539987" cy="1729231"/>
            </a:xfrm>
          </p:grpSpPr>
          <p:pic>
            <p:nvPicPr>
              <p:cNvPr id="1924099" name="Picture 6" descr="&#10;images-1.jpeg                                                  000AA455Macintosh HD                   C3E360BD: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9388" y="3214686"/>
                <a:ext cx="1949450" cy="1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24100" name="Text Box 14"/>
              <p:cNvSpPr txBox="1">
                <a:spLocks noChangeArrowheads="1"/>
              </p:cNvSpPr>
              <p:nvPr/>
            </p:nvSpPr>
            <p:spPr bwMode="auto">
              <a:xfrm>
                <a:off x="6553356" y="4648682"/>
                <a:ext cx="2416019" cy="295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fr-FR" sz="1800" u="none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924101" name="Rectangle 17"/>
            <p:cNvSpPr>
              <a:spLocks noChangeArrowheads="1"/>
            </p:cNvSpPr>
            <p:nvPr/>
          </p:nvSpPr>
          <p:spPr bwMode="auto">
            <a:xfrm>
              <a:off x="155" y="336"/>
              <a:ext cx="11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u="none" dirty="0" smtClean="0">
                  <a:latin typeface="Arial" charset="0"/>
                  <a:cs typeface="Arial" charset="0"/>
                </a:rPr>
                <a:t>Eye movements</a:t>
              </a:r>
              <a:endParaRPr lang="en-US" sz="1800" u="none" dirty="0">
                <a:latin typeface="Arial" charset="0"/>
                <a:cs typeface="Arial" charset="0"/>
              </a:endParaRPr>
            </a:p>
          </p:txBody>
        </p:sp>
        <p:grpSp>
          <p:nvGrpSpPr>
            <p:cNvPr id="1924102" name="Group 6"/>
            <p:cNvGrpSpPr>
              <a:grpSpLocks/>
            </p:cNvGrpSpPr>
            <p:nvPr/>
          </p:nvGrpSpPr>
          <p:grpSpPr bwMode="auto">
            <a:xfrm>
              <a:off x="2400" y="1344"/>
              <a:ext cx="3072" cy="1625"/>
              <a:chOff x="2400" y="1344"/>
              <a:chExt cx="3072" cy="1625"/>
            </a:xfrm>
          </p:grpSpPr>
          <p:grpSp>
            <p:nvGrpSpPr>
              <p:cNvPr id="1924103" name="Group 14"/>
              <p:cNvGrpSpPr>
                <a:grpSpLocks/>
              </p:cNvGrpSpPr>
              <p:nvPr/>
            </p:nvGrpSpPr>
            <p:grpSpPr bwMode="auto">
              <a:xfrm>
                <a:off x="2400" y="1680"/>
                <a:ext cx="3072" cy="1289"/>
                <a:chOff x="4357685" y="785794"/>
                <a:chExt cx="4405463" cy="1624554"/>
              </a:xfrm>
            </p:grpSpPr>
            <p:pic>
              <p:nvPicPr>
                <p:cNvPr id="1924104" name="Picture 1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57685" y="785794"/>
                  <a:ext cx="4405463" cy="1377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24105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298435" y="2143160"/>
                  <a:ext cx="2416408" cy="267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600" u="none">
                      <a:latin typeface="Arial" charset="0"/>
                      <a:cs typeface="Arial" charset="0"/>
                    </a:rPr>
                    <a:t>e.g., Sadr &amp; Sinha, 2003</a:t>
                  </a:r>
                  <a:endParaRPr lang="en-US" sz="1800" u="none"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924106" name="Rectangle 18"/>
              <p:cNvSpPr>
                <a:spLocks noChangeArrowheads="1"/>
              </p:cNvSpPr>
              <p:nvPr/>
            </p:nvSpPr>
            <p:spPr bwMode="auto">
              <a:xfrm>
                <a:off x="2688" y="1344"/>
                <a:ext cx="204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800" u="none" dirty="0" err="1" smtClean="0">
                    <a:latin typeface="Arial" charset="0"/>
                    <a:cs typeface="Arial" charset="0"/>
                  </a:rPr>
                  <a:t>Diagnosticity</a:t>
                </a:r>
                <a:r>
                  <a:rPr lang="en-US" sz="1800" u="none" dirty="0" smtClean="0">
                    <a:latin typeface="Arial" charset="0"/>
                    <a:cs typeface="Arial" charset="0"/>
                  </a:rPr>
                  <a:t> of facial features</a:t>
                </a:r>
                <a:endParaRPr lang="en-US" sz="1800" u="none" dirty="0"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1924107" name="Picture 11" descr="images.jpeg                                                    000AA455Macintosh HD                   C3E360BD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824"/>
              <a:ext cx="1621" cy="1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24108" name="Rectangle 12"/>
            <p:cNvSpPr>
              <a:spLocks noChangeArrowheads="1"/>
            </p:cNvSpPr>
            <p:nvPr/>
          </p:nvSpPr>
          <p:spPr bwMode="auto">
            <a:xfrm>
              <a:off x="336" y="3024"/>
              <a:ext cx="9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u="none">
                  <a:latin typeface="Arial" charset="0"/>
                  <a:cs typeface="Arial" charset="0"/>
                </a:rPr>
                <a:t>Yarbus, 1967</a:t>
              </a:r>
            </a:p>
          </p:txBody>
        </p:sp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67544" y="4557787"/>
            <a:ext cx="8001000" cy="2270125"/>
            <a:chOff x="214282" y="3643314"/>
            <a:chExt cx="5394325" cy="1522423"/>
          </a:xfrm>
        </p:grpSpPr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82" y="3643314"/>
              <a:ext cx="5394325" cy="127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1928907" y="4919807"/>
              <a:ext cx="124155" cy="245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fr-FR" sz="1800" u="none">
                <a:latin typeface="Arial" charset="0"/>
                <a:cs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012160" y="6380187"/>
            <a:ext cx="2364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none" dirty="0" smtClean="0"/>
              <a:t>Smith et al., 2005</a:t>
            </a:r>
            <a:endParaRPr lang="en-US" sz="2400" u="none" dirty="0"/>
          </a:p>
        </p:txBody>
      </p:sp>
    </p:spTree>
    <p:extLst>
      <p:ext uri="{BB962C8B-B14F-4D97-AF65-F5344CB8AC3E}">
        <p14:creationId xmlns:p14="http://schemas.microsoft.com/office/powerpoint/2010/main" val="189786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426" name="Picture 2" descr="C:\WINDOWS\Desktop\CogNeur-NML\ch05-good\Fig. 05.10!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0"/>
            <a:ext cx="5095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3427" name="Picture 3" descr="visual pathways monkey                                         00001E51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"/>
            <a:ext cx="19050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914400"/>
            <a:ext cx="30342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dirty="0" smtClean="0"/>
              <a:t>Neurophysiology</a:t>
            </a:r>
            <a:endParaRPr lang="en-US" u="none" dirty="0"/>
          </a:p>
        </p:txBody>
      </p:sp>
    </p:spTree>
    <p:extLst>
      <p:ext uri="{BB962C8B-B14F-4D97-AF65-F5344CB8AC3E}">
        <p14:creationId xmlns:p14="http://schemas.microsoft.com/office/powerpoint/2010/main" val="370522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835" name="Picture 3" descr="&#10;Picture 8.png                                                  000AA455Macintosh HD                   C3E360B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445500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0836" name="Text Box 4"/>
          <p:cNvSpPr txBox="1">
            <a:spLocks noChangeArrowheads="1"/>
          </p:cNvSpPr>
          <p:nvPr/>
        </p:nvSpPr>
        <p:spPr bwMode="auto">
          <a:xfrm>
            <a:off x="5638800" y="6400800"/>
            <a:ext cx="310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u="none"/>
              <a:t>Jiang et al., 2006</a:t>
            </a:r>
            <a:endParaRPr lang="fr-FR"/>
          </a:p>
        </p:txBody>
      </p:sp>
      <p:sp>
        <p:nvSpPr>
          <p:cNvPr id="1400837" name="Text Box 5"/>
          <p:cNvSpPr txBox="1">
            <a:spLocks noChangeArrowheads="1"/>
          </p:cNvSpPr>
          <p:nvPr/>
        </p:nvSpPr>
        <p:spPr bwMode="auto">
          <a:xfrm>
            <a:off x="7086600" y="5715000"/>
            <a:ext cx="173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u="none"/>
              <a:t>MAX model</a:t>
            </a:r>
          </a:p>
        </p:txBody>
      </p:sp>
    </p:spTree>
    <p:extLst>
      <p:ext uri="{BB962C8B-B14F-4D97-AF65-F5344CB8AC3E}">
        <p14:creationId xmlns:p14="http://schemas.microsoft.com/office/powerpoint/2010/main" val="36095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25600"/>
            <a:ext cx="283051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3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3513138"/>
            <a:ext cx="2209800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3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3429000"/>
            <a:ext cx="2265363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3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1600200"/>
            <a:ext cx="283051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33318" name="Rectangle 19"/>
          <p:cNvSpPr>
            <a:spLocks noChangeArrowheads="1"/>
          </p:cNvSpPr>
          <p:nvPr/>
        </p:nvSpPr>
        <p:spPr bwMode="auto">
          <a:xfrm>
            <a:off x="762000" y="166688"/>
            <a:ext cx="5648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BE" sz="2800" b="1" u="none" dirty="0" smtClean="0">
                <a:latin typeface="Arial" charset="0"/>
                <a:cs typeface="Arial" charset="0"/>
              </a:rPr>
              <a:t>The composite face illusion</a:t>
            </a:r>
            <a:endParaRPr lang="nl-BE" sz="2800" u="none" dirty="0">
              <a:latin typeface="Arial" charset="0"/>
              <a:cs typeface="Arial" charset="0"/>
            </a:endParaRPr>
          </a:p>
        </p:txBody>
      </p:sp>
      <p:sp>
        <p:nvSpPr>
          <p:cNvPr id="1933319" name="Text Box 7"/>
          <p:cNvSpPr txBox="1">
            <a:spLocks noChangeArrowheads="1"/>
          </p:cNvSpPr>
          <p:nvPr/>
        </p:nvSpPr>
        <p:spPr bwMode="auto">
          <a:xfrm>
            <a:off x="6019800" y="152400"/>
            <a:ext cx="257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u="none"/>
              <a:t>Young et al. (1987)</a:t>
            </a:r>
            <a:endParaRPr lang="en-US" u="none"/>
          </a:p>
        </p:txBody>
      </p:sp>
    </p:spTree>
    <p:extLst>
      <p:ext uri="{BB962C8B-B14F-4D97-AF65-F5344CB8AC3E}">
        <p14:creationId xmlns:p14="http://schemas.microsoft.com/office/powerpoint/2010/main" val="71160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25600"/>
            <a:ext cx="283051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3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13138"/>
            <a:ext cx="2209800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3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29000"/>
            <a:ext cx="2265363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3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1600200"/>
            <a:ext cx="283051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34343" name="Text Box 7"/>
          <p:cNvSpPr txBox="1">
            <a:spLocks noChangeArrowheads="1"/>
          </p:cNvSpPr>
          <p:nvPr/>
        </p:nvSpPr>
        <p:spPr bwMode="auto">
          <a:xfrm>
            <a:off x="6019800" y="152400"/>
            <a:ext cx="257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u="none"/>
              <a:t>Young et al. (1987)</a:t>
            </a:r>
            <a:endParaRPr lang="en-US" u="none"/>
          </a:p>
        </p:txBody>
      </p:sp>
      <p:sp>
        <p:nvSpPr>
          <p:cNvPr id="1934344" name="Rectangle 19"/>
          <p:cNvSpPr>
            <a:spLocks noChangeArrowheads="1"/>
          </p:cNvSpPr>
          <p:nvPr/>
        </p:nvSpPr>
        <p:spPr bwMode="auto">
          <a:xfrm>
            <a:off x="762000" y="166688"/>
            <a:ext cx="5648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BE" sz="2800" b="1" u="none" dirty="0">
                <a:latin typeface="Arial" charset="0"/>
                <a:cs typeface="Arial" charset="0"/>
              </a:rPr>
              <a:t>The composite face illusion</a:t>
            </a:r>
            <a:endParaRPr lang="nl-BE" sz="2800" u="none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6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62188"/>
            <a:ext cx="283051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3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149725"/>
            <a:ext cx="2209800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3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4065588"/>
            <a:ext cx="2265363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3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2236788"/>
            <a:ext cx="283051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37414" name="Rectangle 19"/>
          <p:cNvSpPr>
            <a:spLocks noChangeArrowheads="1"/>
          </p:cNvSpPr>
          <p:nvPr/>
        </p:nvSpPr>
        <p:spPr bwMode="auto">
          <a:xfrm>
            <a:off x="228600" y="152400"/>
            <a:ext cx="868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BE" sz="2800" b="1" u="none" dirty="0" smtClean="0">
                <a:latin typeface="Arial" charset="0"/>
                <a:cs typeface="Arial" charset="0"/>
              </a:rPr>
              <a:t>How does the human brain perceive a face as a whole?</a:t>
            </a:r>
            <a:endParaRPr lang="nl-BE" sz="2800" u="none" dirty="0">
              <a:latin typeface="Arial" charset="0"/>
              <a:cs typeface="Arial" charset="0"/>
            </a:endParaRPr>
          </a:p>
        </p:txBody>
      </p:sp>
      <p:pic>
        <p:nvPicPr>
          <p:cNvPr id="19374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0"/>
            <a:ext cx="2819400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16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85750" y="3256979"/>
            <a:ext cx="8572500" cy="4708525"/>
          </a:xfrm>
        </p:spPr>
        <p:txBody>
          <a:bodyPr/>
          <a:lstStyle/>
          <a:p>
            <a:pPr marL="547688" indent="-411163">
              <a:buFontTx/>
              <a:buNone/>
            </a:pPr>
            <a:endParaRPr lang="nl-BE" sz="360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547688" indent="-411163">
              <a:buFontTx/>
              <a:buBlip>
                <a:blip r:embed="rId2"/>
              </a:buBlip>
            </a:pPr>
            <a:endParaRPr lang="nl-BE" sz="360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547688" indent="-411163">
              <a:buFontTx/>
              <a:buBlip>
                <a:blip r:embed="rId2"/>
              </a:buBlip>
            </a:pPr>
            <a:endParaRPr lang="nl-BE" sz="360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547688" indent="-411163">
              <a:buFontTx/>
              <a:buBlip>
                <a:blip r:embed="rId2"/>
              </a:buBlip>
            </a:pPr>
            <a:endParaRPr lang="nl-BE" sz="360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547688" indent="-411163">
              <a:buFontTx/>
              <a:buNone/>
            </a:pPr>
            <a:r>
              <a:rPr lang="nl-BE" sz="3600">
                <a:effectLst>
                  <a:outerShdw blurRad="38100" dist="38100" dir="2700000" algn="tl">
                    <a:srgbClr val="DDDDDD"/>
                  </a:outerShdw>
                </a:effectLst>
              </a:rPr>
              <a:t>	</a:t>
            </a:r>
          </a:p>
          <a:p>
            <a:pPr marL="547688" indent="-411163">
              <a:buFontTx/>
              <a:buNone/>
            </a:pPr>
            <a:endParaRPr lang="nl-BE" sz="360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547688" indent="-411163">
              <a:buFontTx/>
              <a:buNone/>
            </a:pPr>
            <a:endParaRPr lang="nl-BE" sz="36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pSp>
        <p:nvGrpSpPr>
          <p:cNvPr id="2016259" name="Group 14"/>
          <p:cNvGrpSpPr>
            <a:grpSpLocks/>
          </p:cNvGrpSpPr>
          <p:nvPr/>
        </p:nvGrpSpPr>
        <p:grpSpPr bwMode="auto">
          <a:xfrm>
            <a:off x="458788" y="4222566"/>
            <a:ext cx="8228012" cy="2076450"/>
            <a:chOff x="1219200" y="2859024"/>
            <a:chExt cx="6567510" cy="1520512"/>
          </a:xfrm>
        </p:grpSpPr>
        <p:grpSp>
          <p:nvGrpSpPr>
            <p:cNvPr id="2016260" name="Group 10"/>
            <p:cNvGrpSpPr>
              <a:grpSpLocks/>
            </p:cNvGrpSpPr>
            <p:nvPr/>
          </p:nvGrpSpPr>
          <p:grpSpPr bwMode="auto">
            <a:xfrm>
              <a:off x="1285852" y="3000372"/>
              <a:ext cx="6500858" cy="1379164"/>
              <a:chOff x="1285852" y="3746510"/>
              <a:chExt cx="6500858" cy="1379164"/>
            </a:xfrm>
          </p:grpSpPr>
          <p:grpSp>
            <p:nvGrpSpPr>
              <p:cNvPr id="2016261" name="Group 9"/>
              <p:cNvGrpSpPr>
                <a:grpSpLocks/>
              </p:cNvGrpSpPr>
              <p:nvPr/>
            </p:nvGrpSpPr>
            <p:grpSpPr bwMode="auto">
              <a:xfrm>
                <a:off x="1357290" y="3746510"/>
                <a:ext cx="6357982" cy="1111250"/>
                <a:chOff x="928662" y="3746510"/>
                <a:chExt cx="6357982" cy="1111250"/>
              </a:xfrm>
            </p:grpSpPr>
            <p:pic>
              <p:nvPicPr>
                <p:cNvPr id="2016262" name="Picture 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8662" y="3746510"/>
                  <a:ext cx="3249613" cy="1111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16263" name="Picture 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2444" y="3746510"/>
                  <a:ext cx="3124200" cy="1106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016264" name="Text Box 7"/>
              <p:cNvSpPr txBox="1">
                <a:spLocks noChangeArrowheads="1"/>
              </p:cNvSpPr>
              <p:nvPr/>
            </p:nvSpPr>
            <p:spPr bwMode="auto">
              <a:xfrm>
                <a:off x="1285852" y="4857173"/>
                <a:ext cx="6500858" cy="268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eaLnBrk="1" hangingPunct="1"/>
                <a:r>
                  <a:rPr lang="fr-FR" sz="1800" u="none">
                    <a:latin typeface="Arial" charset="0"/>
                    <a:cs typeface="Arial" charset="0"/>
                  </a:rPr>
                  <a:t>Sergent, 1986. </a:t>
                </a:r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1285852" y="2928934"/>
              <a:ext cx="1214446" cy="1214446"/>
            </a:xfrm>
            <a:prstGeom prst="ellipse">
              <a:avLst/>
            </a:prstGeom>
            <a:noFill/>
            <a:ln cmpd="sng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 u="none">
                <a:solidFill>
                  <a:schemeClr val="tx1"/>
                </a:solidFill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787454" y="6670500"/>
            <a:ext cx="7843587" cy="142876"/>
          </a:xfrm>
          <a:prstGeom prst="rightArrow">
            <a:avLst/>
          </a:prstGeom>
          <a:solidFill>
            <a:srgbClr val="FF0000"/>
          </a:solidFill>
          <a:ln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u="none">
              <a:solidFill>
                <a:schemeClr val="tx1"/>
              </a:solidFill>
            </a:endParaRPr>
          </a:p>
        </p:txBody>
      </p:sp>
      <p:pic>
        <p:nvPicPr>
          <p:cNvPr id="11" name="Picture 3" descr="&#10;Picture 8.png                                                  000AA455Macintosh HD                   C3E360BD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48" y="94109"/>
            <a:ext cx="4989516" cy="39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31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16632"/>
            <a:ext cx="36489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lab members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836712"/>
            <a:ext cx="8352928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none" dirty="0" err="1" smtClean="0"/>
              <a:t>Adélaïde</a:t>
            </a:r>
            <a:r>
              <a:rPr lang="en-US" sz="2400" u="none" dirty="0" smtClean="0"/>
              <a:t> de </a:t>
            </a:r>
            <a:r>
              <a:rPr lang="en-US" sz="2400" u="none" dirty="0" err="1" smtClean="0"/>
              <a:t>Heering</a:t>
            </a:r>
            <a:r>
              <a:rPr lang="en-US" sz="2400" u="none" dirty="0" smtClean="0"/>
              <a:t> 		Postdoc</a:t>
            </a:r>
          </a:p>
          <a:p>
            <a:r>
              <a:rPr lang="en-US" sz="2400" u="none" dirty="0"/>
              <a:t>Giulia </a:t>
            </a:r>
            <a:r>
              <a:rPr lang="en-US" sz="2400" u="none" dirty="0" err="1" smtClean="0"/>
              <a:t>Dormal</a:t>
            </a:r>
            <a:r>
              <a:rPr lang="en-US" sz="2400" u="none" dirty="0" smtClean="0"/>
              <a:t>			PhD student</a:t>
            </a:r>
          </a:p>
          <a:p>
            <a:r>
              <a:rPr lang="en-US" sz="2400" u="none" dirty="0"/>
              <a:t>Milena </a:t>
            </a:r>
            <a:r>
              <a:rPr lang="en-US" sz="2400" u="none" dirty="0" err="1" smtClean="0"/>
              <a:t>Dzhelyova</a:t>
            </a:r>
            <a:r>
              <a:rPr lang="en-US" sz="2400" u="none" dirty="0" smtClean="0"/>
              <a:t>		Postdoc</a:t>
            </a:r>
          </a:p>
          <a:p>
            <a:r>
              <a:rPr lang="en-US" sz="2400" u="none" dirty="0" err="1"/>
              <a:t>Corentin</a:t>
            </a:r>
            <a:r>
              <a:rPr lang="en-US" sz="2400" u="none" dirty="0"/>
              <a:t> </a:t>
            </a:r>
            <a:r>
              <a:rPr lang="en-US" sz="2400" u="none" dirty="0" smtClean="0"/>
              <a:t>Jacques		Postdoc</a:t>
            </a:r>
          </a:p>
          <a:p>
            <a:r>
              <a:rPr lang="en-US" sz="2400" u="none" dirty="0"/>
              <a:t>Jacques </a:t>
            </a:r>
            <a:r>
              <a:rPr lang="en-US" sz="2400" u="none" dirty="0" smtClean="0"/>
              <a:t>Jonas			PhD student</a:t>
            </a:r>
          </a:p>
          <a:p>
            <a:r>
              <a:rPr lang="en-US" sz="2400" u="none" dirty="0"/>
              <a:t>Francesco </a:t>
            </a:r>
            <a:r>
              <a:rPr lang="en-US" sz="2400" u="none" dirty="0" smtClean="0"/>
              <a:t>Gentile		Postdoc</a:t>
            </a:r>
          </a:p>
          <a:p>
            <a:r>
              <a:rPr lang="en-US" sz="2400" u="none" dirty="0"/>
              <a:t>Renaud </a:t>
            </a:r>
            <a:r>
              <a:rPr lang="en-US" sz="2400" u="none" dirty="0" err="1" smtClean="0"/>
              <a:t>Laguesse</a:t>
            </a:r>
            <a:r>
              <a:rPr lang="en-US" sz="2400" u="none" dirty="0" smtClean="0"/>
              <a:t>		</a:t>
            </a:r>
            <a:r>
              <a:rPr lang="en-US" sz="2400" u="none" dirty="0"/>
              <a:t>PhD </a:t>
            </a:r>
            <a:r>
              <a:rPr lang="en-US" sz="2400" u="none" dirty="0" smtClean="0"/>
              <a:t>student</a:t>
            </a:r>
          </a:p>
          <a:p>
            <a:r>
              <a:rPr lang="en-US" sz="2400" u="none" dirty="0"/>
              <a:t>Joan </a:t>
            </a:r>
            <a:r>
              <a:rPr lang="en-US" sz="2400" u="none" dirty="0" smtClean="0"/>
              <a:t>Liu			</a:t>
            </a:r>
            <a:r>
              <a:rPr lang="en-US" sz="2400" u="none" dirty="0"/>
              <a:t>PhD </a:t>
            </a:r>
            <a:r>
              <a:rPr lang="en-US" sz="2400" u="none" dirty="0" smtClean="0"/>
              <a:t>student</a:t>
            </a:r>
          </a:p>
          <a:p>
            <a:r>
              <a:rPr lang="en-US" sz="2400" u="none" dirty="0" err="1" smtClean="0"/>
              <a:t>Aliette</a:t>
            </a:r>
            <a:r>
              <a:rPr lang="en-US" sz="2400" u="none" dirty="0" smtClean="0"/>
              <a:t> </a:t>
            </a:r>
            <a:r>
              <a:rPr lang="en-US" sz="2400" u="none" dirty="0" err="1" smtClean="0"/>
              <a:t>Lochy</a:t>
            </a:r>
            <a:r>
              <a:rPr lang="en-US" sz="2400" u="none" dirty="0" smtClean="0"/>
              <a:t>			Postdoc</a:t>
            </a:r>
          </a:p>
          <a:p>
            <a:r>
              <a:rPr lang="en-US" sz="2400" u="none" dirty="0"/>
              <a:t>Dan </a:t>
            </a:r>
            <a:r>
              <a:rPr lang="en-US" sz="2400" u="none" dirty="0" err="1" smtClean="0"/>
              <a:t>Nemrodov</a:t>
            </a:r>
            <a:r>
              <a:rPr lang="en-US" sz="2400" u="none" dirty="0" smtClean="0"/>
              <a:t>		Postdoc</a:t>
            </a:r>
          </a:p>
          <a:p>
            <a:r>
              <a:rPr lang="en-US" sz="2400" u="none" dirty="0"/>
              <a:t>Lisa </a:t>
            </a:r>
            <a:r>
              <a:rPr lang="en-US" sz="2400" u="none" dirty="0" err="1" smtClean="0"/>
              <a:t>Quenon</a:t>
            </a:r>
            <a:r>
              <a:rPr lang="en-US" sz="2400" u="none" dirty="0" smtClean="0"/>
              <a:t>			</a:t>
            </a:r>
            <a:r>
              <a:rPr lang="en-US" sz="2400" u="none" dirty="0"/>
              <a:t>PhD </a:t>
            </a:r>
            <a:r>
              <a:rPr lang="en-US" sz="2400" u="none" dirty="0" smtClean="0"/>
              <a:t>student</a:t>
            </a:r>
          </a:p>
          <a:p>
            <a:r>
              <a:rPr lang="en-US" sz="2400" u="none" dirty="0"/>
              <a:t>Talia </a:t>
            </a:r>
            <a:r>
              <a:rPr lang="en-US" sz="2400" u="none" dirty="0" err="1" smtClean="0"/>
              <a:t>Retter</a:t>
            </a:r>
            <a:r>
              <a:rPr lang="en-US" sz="2400" u="none" dirty="0" smtClean="0"/>
              <a:t>			</a:t>
            </a:r>
            <a:r>
              <a:rPr lang="en-US" sz="2400" u="none" dirty="0"/>
              <a:t>PhD </a:t>
            </a:r>
            <a:r>
              <a:rPr lang="en-US" sz="2400" u="none" dirty="0" smtClean="0"/>
              <a:t>student</a:t>
            </a:r>
          </a:p>
          <a:p>
            <a:r>
              <a:rPr lang="en-US" sz="2400" u="none" dirty="0" smtClean="0"/>
              <a:t>Jessica </a:t>
            </a:r>
            <a:r>
              <a:rPr lang="en-US" sz="2400" u="none" dirty="0" err="1" smtClean="0"/>
              <a:t>Taubert</a:t>
            </a:r>
            <a:r>
              <a:rPr lang="en-US" sz="2400" u="none" dirty="0" smtClean="0"/>
              <a:t>		Postdoc</a:t>
            </a:r>
          </a:p>
          <a:p>
            <a:r>
              <a:rPr lang="en-US" sz="2400" u="none" dirty="0" err="1" smtClean="0"/>
              <a:t>Katrien</a:t>
            </a:r>
            <a:r>
              <a:rPr lang="en-US" sz="2400" u="none" dirty="0" smtClean="0"/>
              <a:t> </a:t>
            </a:r>
            <a:r>
              <a:rPr lang="en-US" sz="2400" u="none" dirty="0" err="1" smtClean="0"/>
              <a:t>Torfs</a:t>
            </a:r>
            <a:r>
              <a:rPr lang="en-US" sz="2400" u="none" dirty="0" smtClean="0"/>
              <a:t>			Postdoc</a:t>
            </a:r>
          </a:p>
          <a:p>
            <a:r>
              <a:rPr lang="en-US" sz="2400" u="none" dirty="0" err="1" smtClean="0"/>
              <a:t>Goedele</a:t>
            </a:r>
            <a:r>
              <a:rPr lang="en-US" sz="2400" u="none" dirty="0" smtClean="0"/>
              <a:t> </a:t>
            </a:r>
            <a:r>
              <a:rPr lang="en-US" sz="2400" u="none" dirty="0"/>
              <a:t>Van </a:t>
            </a:r>
            <a:r>
              <a:rPr lang="en-US" sz="2400" u="none" dirty="0" smtClean="0"/>
              <a:t>Belle		Postdoc</a:t>
            </a:r>
          </a:p>
          <a:p>
            <a:r>
              <a:rPr lang="en-US" sz="2400" u="none" dirty="0"/>
              <a:t>Bruno </a:t>
            </a:r>
            <a:r>
              <a:rPr lang="en-US" sz="2400" u="none" dirty="0" smtClean="0"/>
              <a:t>Rossion (PI)</a:t>
            </a:r>
            <a:endParaRPr lang="en-US" sz="2400" u="none" dirty="0"/>
          </a:p>
          <a:p>
            <a:endParaRPr lang="en-US" sz="2400" u="none" dirty="0"/>
          </a:p>
          <a:p>
            <a:endParaRPr lang="en-US" sz="2400" u="none" dirty="0"/>
          </a:p>
        </p:txBody>
      </p:sp>
    </p:spTree>
    <p:extLst>
      <p:ext uri="{BB962C8B-B14F-4D97-AF65-F5344CB8AC3E}">
        <p14:creationId xmlns:p14="http://schemas.microsoft.com/office/powerpoint/2010/main" val="367360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836712"/>
            <a:ext cx="8352928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none" dirty="0" err="1" smtClean="0"/>
              <a:t>Adélaïde</a:t>
            </a:r>
            <a:r>
              <a:rPr lang="en-US" sz="2400" u="none" dirty="0" smtClean="0"/>
              <a:t> de </a:t>
            </a:r>
            <a:r>
              <a:rPr lang="en-US" sz="2400" u="none" dirty="0" err="1" smtClean="0"/>
              <a:t>Heering</a:t>
            </a:r>
            <a:r>
              <a:rPr lang="en-US" sz="2400" u="none" dirty="0" smtClean="0"/>
              <a:t> 		Postdoc</a:t>
            </a:r>
          </a:p>
          <a:p>
            <a:r>
              <a:rPr lang="en-US" sz="2400" u="none" dirty="0"/>
              <a:t>Giulia </a:t>
            </a:r>
            <a:r>
              <a:rPr lang="en-US" sz="2400" u="none" dirty="0" err="1" smtClean="0"/>
              <a:t>Dormal</a:t>
            </a:r>
            <a:r>
              <a:rPr lang="en-US" sz="2400" u="none" dirty="0" smtClean="0"/>
              <a:t>			PhD student</a:t>
            </a:r>
          </a:p>
          <a:p>
            <a:r>
              <a:rPr lang="en-US" sz="2400" u="none" dirty="0"/>
              <a:t>Milena </a:t>
            </a:r>
            <a:r>
              <a:rPr lang="en-US" sz="2400" u="none" dirty="0" err="1" smtClean="0"/>
              <a:t>Dzhelyova</a:t>
            </a:r>
            <a:r>
              <a:rPr lang="en-US" sz="2400" u="none" dirty="0" smtClean="0"/>
              <a:t>		Postdoc</a:t>
            </a:r>
          </a:p>
          <a:p>
            <a:r>
              <a:rPr lang="en-US" sz="2400" u="none" dirty="0" err="1"/>
              <a:t>Corentin</a:t>
            </a:r>
            <a:r>
              <a:rPr lang="en-US" sz="2400" u="none" dirty="0"/>
              <a:t> </a:t>
            </a:r>
            <a:r>
              <a:rPr lang="en-US" sz="2400" u="none" dirty="0" smtClean="0"/>
              <a:t>Jacques		Postdoc</a:t>
            </a:r>
          </a:p>
          <a:p>
            <a:r>
              <a:rPr lang="en-US" sz="2400" u="none" dirty="0"/>
              <a:t>Jacques </a:t>
            </a:r>
            <a:r>
              <a:rPr lang="en-US" sz="2400" u="none" dirty="0" smtClean="0"/>
              <a:t>Jonas			PhD student</a:t>
            </a:r>
          </a:p>
          <a:p>
            <a:r>
              <a:rPr lang="en-US" sz="2400" u="none" dirty="0"/>
              <a:t>Francesco </a:t>
            </a:r>
            <a:r>
              <a:rPr lang="en-US" sz="2400" u="none" dirty="0" smtClean="0"/>
              <a:t>Gentile		Postdoc</a:t>
            </a:r>
          </a:p>
          <a:p>
            <a:r>
              <a:rPr lang="en-US" sz="2400" i="1" u="none" dirty="0">
                <a:solidFill>
                  <a:srgbClr val="3366FF"/>
                </a:solidFill>
              </a:rPr>
              <a:t>Renaud </a:t>
            </a:r>
            <a:r>
              <a:rPr lang="en-US" sz="2400" i="1" u="none" dirty="0" err="1" smtClean="0">
                <a:solidFill>
                  <a:srgbClr val="3366FF"/>
                </a:solidFill>
              </a:rPr>
              <a:t>Laguesse</a:t>
            </a:r>
            <a:r>
              <a:rPr lang="en-US" sz="2400" i="1" u="none" dirty="0" smtClean="0">
                <a:solidFill>
                  <a:srgbClr val="3366FF"/>
                </a:solidFill>
              </a:rPr>
              <a:t>		</a:t>
            </a:r>
            <a:r>
              <a:rPr lang="en-US" sz="2400" i="1" u="none" dirty="0">
                <a:solidFill>
                  <a:srgbClr val="3366FF"/>
                </a:solidFill>
              </a:rPr>
              <a:t>PhD </a:t>
            </a:r>
            <a:r>
              <a:rPr lang="en-US" sz="2400" i="1" u="none" dirty="0" smtClean="0">
                <a:solidFill>
                  <a:srgbClr val="3366FF"/>
                </a:solidFill>
              </a:rPr>
              <a:t>student</a:t>
            </a:r>
          </a:p>
          <a:p>
            <a:r>
              <a:rPr lang="en-US" sz="2400" u="none" dirty="0"/>
              <a:t>Joan </a:t>
            </a:r>
            <a:r>
              <a:rPr lang="en-US" sz="2400" u="none" dirty="0" smtClean="0"/>
              <a:t>Liu			</a:t>
            </a:r>
            <a:r>
              <a:rPr lang="en-US" sz="2400" u="none" dirty="0"/>
              <a:t>PhD </a:t>
            </a:r>
            <a:r>
              <a:rPr lang="en-US" sz="2400" u="none" dirty="0" smtClean="0"/>
              <a:t>student</a:t>
            </a:r>
          </a:p>
          <a:p>
            <a:r>
              <a:rPr lang="en-US" sz="2400" i="1" u="none" dirty="0" err="1" smtClean="0">
                <a:solidFill>
                  <a:srgbClr val="3366FF"/>
                </a:solidFill>
              </a:rPr>
              <a:t>Aliette</a:t>
            </a:r>
            <a:r>
              <a:rPr lang="en-US" sz="2400" i="1" u="none" dirty="0" smtClean="0">
                <a:solidFill>
                  <a:srgbClr val="3366FF"/>
                </a:solidFill>
              </a:rPr>
              <a:t> </a:t>
            </a:r>
            <a:r>
              <a:rPr lang="en-US" sz="2400" i="1" u="none" dirty="0" err="1" smtClean="0">
                <a:solidFill>
                  <a:srgbClr val="3366FF"/>
                </a:solidFill>
              </a:rPr>
              <a:t>Lochy</a:t>
            </a:r>
            <a:r>
              <a:rPr lang="en-US" sz="2400" i="1" u="none" dirty="0" smtClean="0">
                <a:solidFill>
                  <a:srgbClr val="3366FF"/>
                </a:solidFill>
              </a:rPr>
              <a:t>			Postdoc</a:t>
            </a:r>
          </a:p>
          <a:p>
            <a:r>
              <a:rPr lang="en-US" sz="2400" u="none" dirty="0"/>
              <a:t>Dan </a:t>
            </a:r>
            <a:r>
              <a:rPr lang="en-US" sz="2400" u="none" dirty="0" err="1" smtClean="0"/>
              <a:t>Nemrodov</a:t>
            </a:r>
            <a:r>
              <a:rPr lang="en-US" sz="2400" u="none" dirty="0" smtClean="0"/>
              <a:t>		Postdoc</a:t>
            </a:r>
          </a:p>
          <a:p>
            <a:r>
              <a:rPr lang="en-US" sz="2400" i="1" u="none" dirty="0">
                <a:solidFill>
                  <a:srgbClr val="3366FF"/>
                </a:solidFill>
              </a:rPr>
              <a:t>Lisa </a:t>
            </a:r>
            <a:r>
              <a:rPr lang="en-US" sz="2400" i="1" u="none" dirty="0" err="1" smtClean="0">
                <a:solidFill>
                  <a:srgbClr val="3366FF"/>
                </a:solidFill>
              </a:rPr>
              <a:t>Quenon</a:t>
            </a:r>
            <a:r>
              <a:rPr lang="en-US" sz="2400" i="1" u="none" dirty="0" smtClean="0">
                <a:solidFill>
                  <a:srgbClr val="3366FF"/>
                </a:solidFill>
              </a:rPr>
              <a:t>			</a:t>
            </a:r>
            <a:r>
              <a:rPr lang="en-US" sz="2400" i="1" u="none" dirty="0">
                <a:solidFill>
                  <a:srgbClr val="3366FF"/>
                </a:solidFill>
              </a:rPr>
              <a:t>PhD </a:t>
            </a:r>
            <a:r>
              <a:rPr lang="en-US" sz="2400" i="1" u="none" dirty="0" smtClean="0">
                <a:solidFill>
                  <a:srgbClr val="3366FF"/>
                </a:solidFill>
              </a:rPr>
              <a:t>student</a:t>
            </a:r>
          </a:p>
          <a:p>
            <a:r>
              <a:rPr lang="en-US" sz="2400" u="none" dirty="0"/>
              <a:t>Talia </a:t>
            </a:r>
            <a:r>
              <a:rPr lang="en-US" sz="2400" u="none" dirty="0" err="1" smtClean="0"/>
              <a:t>Retter</a:t>
            </a:r>
            <a:r>
              <a:rPr lang="en-US" sz="2400" u="none" dirty="0" smtClean="0"/>
              <a:t>			</a:t>
            </a:r>
            <a:r>
              <a:rPr lang="en-US" sz="2400" u="none" dirty="0"/>
              <a:t>PhD </a:t>
            </a:r>
            <a:r>
              <a:rPr lang="en-US" sz="2400" u="none" dirty="0" smtClean="0"/>
              <a:t>student</a:t>
            </a:r>
          </a:p>
          <a:p>
            <a:r>
              <a:rPr lang="en-US" sz="2400" u="none" dirty="0" smtClean="0"/>
              <a:t>Jessica </a:t>
            </a:r>
            <a:r>
              <a:rPr lang="en-US" sz="2400" u="none" dirty="0" err="1" smtClean="0"/>
              <a:t>Taubert</a:t>
            </a:r>
            <a:r>
              <a:rPr lang="en-US" sz="2400" u="none" dirty="0" smtClean="0"/>
              <a:t>		Postdoc</a:t>
            </a:r>
          </a:p>
          <a:p>
            <a:r>
              <a:rPr lang="en-US" sz="2400" u="none" dirty="0" err="1" smtClean="0"/>
              <a:t>Katrien</a:t>
            </a:r>
            <a:r>
              <a:rPr lang="en-US" sz="2400" u="none" dirty="0" smtClean="0"/>
              <a:t> </a:t>
            </a:r>
            <a:r>
              <a:rPr lang="en-US" sz="2400" u="none" dirty="0" err="1" smtClean="0"/>
              <a:t>Torfs</a:t>
            </a:r>
            <a:r>
              <a:rPr lang="en-US" sz="2400" u="none" dirty="0" smtClean="0"/>
              <a:t>			Postdoc</a:t>
            </a:r>
          </a:p>
          <a:p>
            <a:r>
              <a:rPr lang="en-US" sz="2400" u="none" dirty="0" err="1" smtClean="0"/>
              <a:t>Goedele</a:t>
            </a:r>
            <a:r>
              <a:rPr lang="en-US" sz="2400" u="none" dirty="0" smtClean="0"/>
              <a:t> </a:t>
            </a:r>
            <a:r>
              <a:rPr lang="en-US" sz="2400" u="none" dirty="0"/>
              <a:t>Van </a:t>
            </a:r>
            <a:r>
              <a:rPr lang="en-US" sz="2400" u="none" dirty="0" smtClean="0"/>
              <a:t>Belle		Postdoc</a:t>
            </a:r>
          </a:p>
          <a:p>
            <a:r>
              <a:rPr lang="en-US" sz="2400" u="none" dirty="0"/>
              <a:t>Bruno </a:t>
            </a:r>
            <a:r>
              <a:rPr lang="en-US" sz="2400" u="none" dirty="0" smtClean="0"/>
              <a:t>Rossion (PI)</a:t>
            </a:r>
            <a:endParaRPr lang="en-US" sz="2400" u="none" dirty="0"/>
          </a:p>
          <a:p>
            <a:endParaRPr lang="en-US" sz="2400" u="none" dirty="0"/>
          </a:p>
          <a:p>
            <a:endParaRPr lang="en-US" sz="2400" u="none" dirty="0"/>
          </a:p>
        </p:txBody>
      </p:sp>
      <p:sp>
        <p:nvSpPr>
          <p:cNvPr id="5" name="TextBox 4"/>
          <p:cNvSpPr txBox="1"/>
          <p:nvPr/>
        </p:nvSpPr>
        <p:spPr>
          <a:xfrm>
            <a:off x="2339752" y="116632"/>
            <a:ext cx="36489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lab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7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914" name="Picture 2" descr="PITT copie.bmp                                                 000CAAF1Macintosh HD                   B7C803F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008563"/>
            <a:ext cx="2057400" cy="18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6915" name="Picture 3" descr="AGING copie.bmp                                                000CAAF1Macintosh HD                   B7C803F1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2362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6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7200"/>
            <a:ext cx="3276600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46917" name="Picture 5" descr="eyes wide shut 25.jpg                                          000345D5godzilla                       B70A330E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14800"/>
            <a:ext cx="3200400" cy="23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6918" name="Picture 6" descr="GENDER copie.bmp                                               000CAAF1Macintosh HD                   B7C803F1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2971800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6919" name="Picture 7" descr="CLEESE copie.bmp                                               000CAAF1Macintosh HD                   B7C803F1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09600"/>
            <a:ext cx="267811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69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29000"/>
            <a:ext cx="14716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8"/>
            <a:ext cx="75021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ollaborations with other institutions (main)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81369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•"/>
            </a:pPr>
            <a:r>
              <a:rPr lang="en-US" sz="2400" u="none" dirty="0" smtClean="0"/>
              <a:t>A.M Norcia (Stanford University, USA)</a:t>
            </a:r>
          </a:p>
          <a:p>
            <a:pPr marL="457200" indent="-457200">
              <a:buFontTx/>
              <a:buChar char="•"/>
            </a:pPr>
            <a:endParaRPr lang="en-US" sz="2400" u="none" dirty="0" smtClean="0"/>
          </a:p>
          <a:p>
            <a:pPr marL="457200" indent="-457200">
              <a:buFontTx/>
              <a:buChar char="•"/>
            </a:pPr>
            <a:r>
              <a:rPr lang="en-US" sz="2400" u="none" dirty="0" smtClean="0"/>
              <a:t>R. Goebel (University of Maastricht)</a:t>
            </a:r>
          </a:p>
          <a:p>
            <a:pPr marL="457200" indent="-457200">
              <a:buFontTx/>
              <a:buChar char="•"/>
            </a:pPr>
            <a:endParaRPr lang="en-US" sz="2400" u="none" dirty="0" smtClean="0"/>
          </a:p>
          <a:p>
            <a:pPr marL="457200" indent="-457200">
              <a:buFontTx/>
              <a:buChar char="•"/>
            </a:pPr>
            <a:r>
              <a:rPr lang="en-US" sz="2400" u="none" dirty="0" smtClean="0"/>
              <a:t>R. </a:t>
            </a:r>
            <a:r>
              <a:rPr lang="en-US" sz="2400" u="none" dirty="0" err="1" smtClean="0"/>
              <a:t>Vogels</a:t>
            </a:r>
            <a:r>
              <a:rPr lang="en-US" sz="2400" u="none" dirty="0" smtClean="0"/>
              <a:t>; W. </a:t>
            </a:r>
            <a:r>
              <a:rPr lang="en-US" sz="2400" u="none" dirty="0" err="1" smtClean="0"/>
              <a:t>Vanduffel</a:t>
            </a:r>
            <a:r>
              <a:rPr lang="en-US" sz="2400" u="none" dirty="0" smtClean="0"/>
              <a:t> (KUL)</a:t>
            </a:r>
          </a:p>
          <a:p>
            <a:pPr marL="457200" indent="-457200">
              <a:buFontTx/>
              <a:buChar char="•"/>
            </a:pPr>
            <a:endParaRPr lang="en-US" sz="2400" u="none" dirty="0" smtClean="0"/>
          </a:p>
          <a:p>
            <a:pPr marL="457200" indent="-457200">
              <a:buFontTx/>
              <a:buChar char="•"/>
            </a:pPr>
            <a:r>
              <a:rPr lang="en-US" sz="2400" u="none" dirty="0" smtClean="0"/>
              <a:t>Q. </a:t>
            </a:r>
            <a:r>
              <a:rPr lang="en-US" sz="2400" u="none" dirty="0" err="1" smtClean="0"/>
              <a:t>Vuong</a:t>
            </a:r>
            <a:r>
              <a:rPr lang="en-US" sz="2400" u="none" dirty="0" smtClean="0"/>
              <a:t> (Newcastle University, UK)</a:t>
            </a:r>
          </a:p>
          <a:p>
            <a:pPr marL="457200" indent="-457200">
              <a:buFontTx/>
              <a:buChar char="•"/>
            </a:pPr>
            <a:endParaRPr lang="en-US" sz="2400" u="none" dirty="0" smtClean="0"/>
          </a:p>
          <a:p>
            <a:pPr marL="457200" indent="-457200">
              <a:buFontTx/>
              <a:buChar char="•"/>
            </a:pPr>
            <a:r>
              <a:rPr lang="en-US" sz="2400" u="none" dirty="0" smtClean="0"/>
              <a:t>L. </a:t>
            </a:r>
            <a:r>
              <a:rPr lang="en-US" sz="2400" u="none" dirty="0" err="1" smtClean="0"/>
              <a:t>Maillard</a:t>
            </a:r>
            <a:r>
              <a:rPr lang="en-US" sz="2400" u="none" dirty="0" smtClean="0"/>
              <a:t> (</a:t>
            </a:r>
            <a:r>
              <a:rPr lang="en-US" sz="2400" u="none" dirty="0" err="1" smtClean="0"/>
              <a:t>Université</a:t>
            </a:r>
            <a:r>
              <a:rPr lang="en-US" sz="2400" u="none" dirty="0" smtClean="0"/>
              <a:t> de Lorraine, Nancy, France)</a:t>
            </a:r>
          </a:p>
          <a:p>
            <a:pPr marL="457200" indent="-457200">
              <a:buFontTx/>
              <a:buChar char="•"/>
            </a:pPr>
            <a:endParaRPr lang="en-US" sz="2400" u="none" dirty="0" smtClean="0"/>
          </a:p>
          <a:p>
            <a:pPr marL="457200" indent="-457200">
              <a:buFontTx/>
              <a:buChar char="•"/>
            </a:pPr>
            <a:r>
              <a:rPr lang="en-US" sz="2400" u="none" dirty="0" smtClean="0"/>
              <a:t>J. W. Tanaka (University of Victoria, Canada)</a:t>
            </a:r>
            <a:endParaRPr lang="en-US" sz="2400" u="none" dirty="0"/>
          </a:p>
        </p:txBody>
      </p:sp>
    </p:spTree>
    <p:extLst>
      <p:ext uri="{BB962C8B-B14F-4D97-AF65-F5344CB8AC3E}">
        <p14:creationId xmlns:p14="http://schemas.microsoft.com/office/powerpoint/2010/main" val="172689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260648"/>
            <a:ext cx="3501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Sources of Funding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84784"/>
            <a:ext cx="87849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u="none" dirty="0" smtClean="0"/>
              <a:t>ERC Starting grant 2012-2017</a:t>
            </a:r>
          </a:p>
          <a:p>
            <a:pPr marL="457200" indent="-457200">
              <a:buFontTx/>
              <a:buChar char="-"/>
            </a:pPr>
            <a:endParaRPr lang="en-US" u="none" dirty="0" smtClean="0"/>
          </a:p>
          <a:p>
            <a:pPr marL="457200" indent="-457200">
              <a:buFontTx/>
              <a:buChar char="-"/>
            </a:pPr>
            <a:r>
              <a:rPr lang="en-US" u="none" dirty="0" smtClean="0"/>
              <a:t>FNRS (FRSM, individual fellowships)</a:t>
            </a:r>
          </a:p>
          <a:p>
            <a:pPr marL="457200" indent="-457200">
              <a:buFontTx/>
              <a:buChar char="-"/>
            </a:pPr>
            <a:endParaRPr lang="en-US" u="none" dirty="0" smtClean="0"/>
          </a:p>
          <a:p>
            <a:pPr marL="457200" indent="-457200">
              <a:buFontTx/>
              <a:buChar char="-"/>
            </a:pPr>
            <a:r>
              <a:rPr lang="en-US" u="none" dirty="0" smtClean="0"/>
              <a:t>FSR (UCL-Marie Curie postdoctoral fellowship)</a:t>
            </a:r>
          </a:p>
          <a:p>
            <a:pPr marL="457200" indent="-457200">
              <a:buFontTx/>
              <a:buChar char="-"/>
            </a:pPr>
            <a:endParaRPr lang="en-US" u="none" dirty="0" smtClean="0"/>
          </a:p>
          <a:p>
            <a:pPr marL="457200" indent="-457200">
              <a:buFontTx/>
              <a:buChar char="-"/>
            </a:pPr>
            <a:r>
              <a:rPr lang="en-US" u="none" dirty="0" smtClean="0"/>
              <a:t>PAI</a:t>
            </a:r>
            <a:r>
              <a:rPr lang="en-US" u="none" dirty="0" smtClean="0"/>
              <a:t>/IUAP</a:t>
            </a:r>
            <a:endParaRPr lang="en-US" u="none" dirty="0" smtClean="0"/>
          </a:p>
          <a:p>
            <a:pPr marL="457200" indent="-457200">
              <a:buFontTx/>
              <a:buChar char="-"/>
            </a:pPr>
            <a:endParaRPr lang="en-US" u="none" dirty="0"/>
          </a:p>
        </p:txBody>
      </p:sp>
    </p:spTree>
    <p:extLst>
      <p:ext uri="{BB962C8B-B14F-4D97-AF65-F5344CB8AC3E}">
        <p14:creationId xmlns:p14="http://schemas.microsoft.com/office/powerpoint/2010/main" val="105152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6532" name="Group 4"/>
          <p:cNvGrpSpPr>
            <a:grpSpLocks/>
          </p:cNvGrpSpPr>
          <p:nvPr/>
        </p:nvGrpSpPr>
        <p:grpSpPr bwMode="auto">
          <a:xfrm>
            <a:off x="685800" y="152400"/>
            <a:ext cx="3022600" cy="1006475"/>
            <a:chOff x="432" y="1440"/>
            <a:chExt cx="1904" cy="634"/>
          </a:xfrm>
        </p:grpSpPr>
        <p:sp>
          <p:nvSpPr>
            <p:cNvPr id="1686533" name="Rectangle 5"/>
            <p:cNvSpPr>
              <a:spLocks noChangeArrowheads="1"/>
            </p:cNvSpPr>
            <p:nvPr/>
          </p:nvSpPr>
          <p:spPr bwMode="auto">
            <a:xfrm>
              <a:off x="432" y="1440"/>
              <a:ext cx="190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u="none" dirty="0" err="1" smtClean="0">
                  <a:solidFill>
                    <a:srgbClr val="0033CC"/>
                  </a:solidFill>
                </a:rPr>
                <a:t>Developing</a:t>
              </a:r>
              <a:r>
                <a:rPr lang="fr-FR" u="none" dirty="0" smtClean="0">
                  <a:solidFill>
                    <a:srgbClr val="0033CC"/>
                  </a:solidFill>
                </a:rPr>
                <a:t> </a:t>
              </a:r>
              <a:r>
                <a:rPr lang="fr-FR" u="none" dirty="0" err="1">
                  <a:solidFill>
                    <a:srgbClr val="0033CC"/>
                  </a:solidFill>
                </a:rPr>
                <a:t>early</a:t>
              </a:r>
              <a:endParaRPr lang="fr-FR" u="none" dirty="0">
                <a:solidFill>
                  <a:srgbClr val="0033CC"/>
                </a:solidFill>
              </a:endParaRPr>
            </a:p>
          </p:txBody>
        </p:sp>
        <p:sp>
          <p:nvSpPr>
            <p:cNvPr id="1686534" name="Rectangle 6"/>
            <p:cNvSpPr>
              <a:spLocks noChangeArrowheads="1"/>
            </p:cNvSpPr>
            <p:nvPr/>
          </p:nvSpPr>
          <p:spPr bwMode="auto">
            <a:xfrm>
              <a:off x="672" y="1786"/>
              <a:ext cx="1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fr-FR" sz="2400" u="none"/>
            </a:p>
          </p:txBody>
        </p:sp>
      </p:grpSp>
      <p:grpSp>
        <p:nvGrpSpPr>
          <p:cNvPr id="1686535" name="Group 7"/>
          <p:cNvGrpSpPr>
            <a:grpSpLocks/>
          </p:cNvGrpSpPr>
          <p:nvPr/>
        </p:nvGrpSpPr>
        <p:grpSpPr bwMode="auto">
          <a:xfrm>
            <a:off x="4267200" y="1055688"/>
            <a:ext cx="3886200" cy="2032000"/>
            <a:chOff x="144" y="1152"/>
            <a:chExt cx="5424" cy="3531"/>
          </a:xfrm>
        </p:grpSpPr>
        <p:pic>
          <p:nvPicPr>
            <p:cNvPr id="1686536" name="Picture 8" descr="8A2CEC2D"/>
            <p:cNvPicPr>
              <a:picLocks noChangeAspect="1" noChangeArrowheads="1"/>
            </p:cNvPicPr>
            <p:nvPr/>
          </p:nvPicPr>
          <p:blipFill>
            <a:blip r:embed="rId2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" t="62326"/>
            <a:stretch>
              <a:fillRect/>
            </a:stretch>
          </p:blipFill>
          <p:spPr bwMode="auto">
            <a:xfrm>
              <a:off x="144" y="1152"/>
              <a:ext cx="5424" cy="2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CCCCCC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686537" name="Text Box 9"/>
            <p:cNvSpPr txBox="1">
              <a:spLocks noChangeArrowheads="1"/>
            </p:cNvSpPr>
            <p:nvPr/>
          </p:nvSpPr>
          <p:spPr bwMode="auto">
            <a:xfrm>
              <a:off x="2342" y="3676"/>
              <a:ext cx="257" cy="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fr-FR" u="none"/>
            </a:p>
          </p:txBody>
        </p:sp>
      </p:grpSp>
      <p:sp>
        <p:nvSpPr>
          <p:cNvPr id="1686539" name="Text Box 11"/>
          <p:cNvSpPr txBox="1">
            <a:spLocks noChangeArrowheads="1"/>
          </p:cNvSpPr>
          <p:nvPr/>
        </p:nvSpPr>
        <p:spPr bwMode="auto">
          <a:xfrm>
            <a:off x="784225" y="3344863"/>
            <a:ext cx="81311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u="none"/>
              <a:t>With a long developmental course</a:t>
            </a:r>
          </a:p>
          <a:p>
            <a:pPr>
              <a:spcBef>
                <a:spcPct val="50000"/>
              </a:spcBef>
            </a:pPr>
            <a:r>
              <a:rPr lang="en-US" u="none"/>
              <a:t>(maturation in adulthood)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554" name="Group 2"/>
          <p:cNvGrpSpPr>
            <a:grpSpLocks/>
          </p:cNvGrpSpPr>
          <p:nvPr/>
        </p:nvGrpSpPr>
        <p:grpSpPr bwMode="auto">
          <a:xfrm>
            <a:off x="685800" y="0"/>
            <a:ext cx="4027488" cy="990600"/>
            <a:chOff x="432" y="1440"/>
            <a:chExt cx="2537" cy="624"/>
          </a:xfrm>
        </p:grpSpPr>
        <p:sp>
          <p:nvSpPr>
            <p:cNvPr id="1687555" name="Rectangle 3"/>
            <p:cNvSpPr>
              <a:spLocks noChangeArrowheads="1"/>
            </p:cNvSpPr>
            <p:nvPr/>
          </p:nvSpPr>
          <p:spPr bwMode="auto">
            <a:xfrm>
              <a:off x="432" y="1440"/>
              <a:ext cx="99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u="none" dirty="0" err="1" smtClean="0">
                  <a:solidFill>
                    <a:srgbClr val="0033CC"/>
                  </a:solidFill>
                </a:rPr>
                <a:t>Difficult</a:t>
              </a:r>
              <a:endParaRPr lang="fr-FR" u="none" dirty="0">
                <a:solidFill>
                  <a:srgbClr val="0033CC"/>
                </a:solidFill>
              </a:endParaRPr>
            </a:p>
          </p:txBody>
        </p:sp>
        <p:sp>
          <p:nvSpPr>
            <p:cNvPr id="1687556" name="Rectangle 4"/>
            <p:cNvSpPr>
              <a:spLocks noChangeArrowheads="1"/>
            </p:cNvSpPr>
            <p:nvPr/>
          </p:nvSpPr>
          <p:spPr bwMode="auto">
            <a:xfrm>
              <a:off x="672" y="1776"/>
              <a:ext cx="22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 u="none"/>
                <a:t>Faces change all the time </a:t>
              </a:r>
              <a:r>
                <a:rPr lang="fr-FR" sz="2400" u="none">
                  <a:latin typeface=""/>
                </a:rPr>
                <a:t>…</a:t>
              </a:r>
              <a:endParaRPr lang="fr-FR" sz="2400" u="none"/>
            </a:p>
          </p:txBody>
        </p:sp>
      </p:grpSp>
      <p:grpSp>
        <p:nvGrpSpPr>
          <p:cNvPr id="1687557" name="Group 5"/>
          <p:cNvGrpSpPr>
            <a:grpSpLocks/>
          </p:cNvGrpSpPr>
          <p:nvPr/>
        </p:nvGrpSpPr>
        <p:grpSpPr bwMode="auto">
          <a:xfrm>
            <a:off x="76200" y="1447800"/>
            <a:ext cx="8839200" cy="990600"/>
            <a:chOff x="482" y="960"/>
            <a:chExt cx="4551" cy="528"/>
          </a:xfrm>
        </p:grpSpPr>
        <p:pic>
          <p:nvPicPr>
            <p:cNvPr id="1687558" name="Picture 6" descr="D:\shared\rotating head\Bw225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6" y="960"/>
              <a:ext cx="528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7559" name="Picture 7" descr="D:\shared\rotating head\Bw180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" y="960"/>
              <a:ext cx="528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7560" name="Picture 8" descr="D:\shared\rotating head\Bw135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960"/>
              <a:ext cx="528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7561" name="Picture 9" descr="D:\shared\rotating head\Bw090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" y="960"/>
              <a:ext cx="528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7562" name="Picture 10" descr="D:\shared\rotating head\Bw000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" y="960"/>
              <a:ext cx="528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7563" name="Picture 11" descr="D:\shared\rotating head\Bw045.BM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" y="960"/>
              <a:ext cx="528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7564" name="Picture 12" descr="D:\shared\rotating head\Bw315.BM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" y="960"/>
              <a:ext cx="528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7565" name="Picture 13" descr="D:\shared\rotating head\Bw000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" y="960"/>
              <a:ext cx="528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7566" name="Picture 14" descr="D:\shared\rotating head\Bw270.BMP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" y="960"/>
              <a:ext cx="528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87567" name="Picture 15" descr="CLEESE copie.bmp                                               000CAAF1Macintosh HD                   B7C803F1: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743200"/>
            <a:ext cx="30511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7568" name="Picture 16" descr="AGING copie.bmp                                                000CAAF1Macintosh HD                   B7C803F1: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1800"/>
            <a:ext cx="30003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8579" name="Group 3"/>
          <p:cNvGrpSpPr>
            <a:grpSpLocks/>
          </p:cNvGrpSpPr>
          <p:nvPr/>
        </p:nvGrpSpPr>
        <p:grpSpPr bwMode="auto">
          <a:xfrm>
            <a:off x="304800" y="115890"/>
            <a:ext cx="4360864" cy="1489077"/>
            <a:chOff x="432" y="1139"/>
            <a:chExt cx="2747" cy="938"/>
          </a:xfrm>
        </p:grpSpPr>
        <p:sp>
          <p:nvSpPr>
            <p:cNvPr id="1688580" name="Rectangle 4"/>
            <p:cNvSpPr>
              <a:spLocks noChangeArrowheads="1"/>
            </p:cNvSpPr>
            <p:nvPr/>
          </p:nvSpPr>
          <p:spPr bwMode="auto">
            <a:xfrm>
              <a:off x="432" y="1139"/>
              <a:ext cx="206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u="none" dirty="0" err="1" smtClean="0">
                  <a:solidFill>
                    <a:srgbClr val="0033CC"/>
                  </a:solidFill>
                </a:rPr>
                <a:t>Very</a:t>
              </a:r>
              <a:r>
                <a:rPr lang="fr-FR" u="none" dirty="0" smtClean="0">
                  <a:solidFill>
                    <a:srgbClr val="0033CC"/>
                  </a:solidFill>
                </a:rPr>
                <a:t> good and </a:t>
              </a:r>
              <a:r>
                <a:rPr lang="fr-FR" u="none" dirty="0" err="1" smtClean="0">
                  <a:solidFill>
                    <a:srgbClr val="0033CC"/>
                  </a:solidFill>
                </a:rPr>
                <a:t>fast</a:t>
              </a:r>
              <a:endParaRPr lang="fr-FR" u="none" dirty="0">
                <a:solidFill>
                  <a:srgbClr val="0033CC"/>
                </a:solidFill>
              </a:endParaRPr>
            </a:p>
          </p:txBody>
        </p:sp>
        <p:sp>
          <p:nvSpPr>
            <p:cNvPr id="1688581" name="Rectangle 5"/>
            <p:cNvSpPr>
              <a:spLocks noChangeArrowheads="1"/>
            </p:cNvSpPr>
            <p:nvPr/>
          </p:nvSpPr>
          <p:spPr bwMode="auto">
            <a:xfrm>
              <a:off x="672" y="1786"/>
              <a:ext cx="250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 u="none" dirty="0" smtClean="0"/>
                <a:t>Face </a:t>
              </a:r>
              <a:r>
                <a:rPr lang="fr-FR" sz="2400" u="none" dirty="0" err="1" smtClean="0"/>
                <a:t>detection</a:t>
              </a:r>
              <a:r>
                <a:rPr lang="fr-FR" sz="2400" u="none" dirty="0" smtClean="0"/>
                <a:t> in </a:t>
              </a:r>
              <a:r>
                <a:rPr lang="fr-FR" sz="2400" u="none" dirty="0" err="1" smtClean="0"/>
                <a:t>visual</a:t>
              </a:r>
              <a:r>
                <a:rPr lang="fr-FR" sz="2400" u="none" dirty="0" smtClean="0"/>
                <a:t> </a:t>
              </a:r>
              <a:r>
                <a:rPr lang="fr-FR" sz="2400" u="none" dirty="0" err="1" smtClean="0"/>
                <a:t>scenes</a:t>
              </a:r>
              <a:endParaRPr lang="fr-FR" sz="2400" u="none" dirty="0"/>
            </a:p>
          </p:txBody>
        </p:sp>
      </p:grpSp>
      <p:grpSp>
        <p:nvGrpSpPr>
          <p:cNvPr id="1688585" name="Group 9"/>
          <p:cNvGrpSpPr>
            <a:grpSpLocks/>
          </p:cNvGrpSpPr>
          <p:nvPr/>
        </p:nvGrpSpPr>
        <p:grpSpPr bwMode="auto">
          <a:xfrm>
            <a:off x="609600" y="2819400"/>
            <a:ext cx="8001000" cy="3505200"/>
            <a:chOff x="1020" y="1253"/>
            <a:chExt cx="3720" cy="1306"/>
          </a:xfrm>
        </p:grpSpPr>
        <p:sp>
          <p:nvSpPr>
            <p:cNvPr id="1688586" name="AutoShape 10"/>
            <p:cNvSpPr>
              <a:spLocks noChangeArrowheads="1"/>
            </p:cNvSpPr>
            <p:nvPr/>
          </p:nvSpPr>
          <p:spPr bwMode="auto">
            <a:xfrm>
              <a:off x="1020" y="1253"/>
              <a:ext cx="3720" cy="130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88587" name="Picture 11" descr="Face1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332"/>
              <a:ext cx="837" cy="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8588" name="Picture 12" descr="Face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" y="1332"/>
              <a:ext cx="836" cy="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8589" name="Picture 13" descr="Face2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" y="1332"/>
              <a:ext cx="837" cy="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8590" name="Picture 14" descr="Face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332"/>
              <a:ext cx="837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8591" name="Picture 15" descr="nface104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" y="1927"/>
              <a:ext cx="837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8592" name="Picture 16" descr="nface04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1927"/>
              <a:ext cx="836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8593" name="Picture 17" descr="nface083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" y="1927"/>
              <a:ext cx="837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8594" name="Picture 18" descr="nface030"/>
            <p:cNvPicPr>
              <a:picLocks noChangeArrowheads="1"/>
            </p:cNvPicPr>
            <p:nvPr/>
          </p:nvPicPr>
          <p:blipFill>
            <a:blip r:embed="rId9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"/>
            <a:stretch>
              <a:fillRect/>
            </a:stretch>
          </p:blipFill>
          <p:spPr bwMode="auto">
            <a:xfrm>
              <a:off x="3785" y="1927"/>
              <a:ext cx="836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88595" name="Text Box 19"/>
          <p:cNvSpPr txBox="1">
            <a:spLocks noChangeArrowheads="1"/>
          </p:cNvSpPr>
          <p:nvPr/>
        </p:nvSpPr>
        <p:spPr bwMode="auto">
          <a:xfrm>
            <a:off x="304800" y="1905000"/>
            <a:ext cx="60136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u="none" dirty="0" smtClean="0"/>
              <a:t>Rousselet </a:t>
            </a:r>
            <a:r>
              <a:rPr lang="fr-FR" sz="2400" u="none" dirty="0"/>
              <a:t>et al., 2003:  ~ 200 ms </a:t>
            </a:r>
            <a:r>
              <a:rPr lang="fr-FR" sz="2400" u="none" dirty="0" smtClean="0"/>
              <a:t>(</a:t>
            </a:r>
            <a:r>
              <a:rPr lang="fr-FR" sz="2400" u="none" dirty="0" err="1" smtClean="0"/>
              <a:t>manual</a:t>
            </a:r>
            <a:r>
              <a:rPr lang="fr-FR" sz="2400" u="none" dirty="0" smtClean="0"/>
              <a:t> </a:t>
            </a:r>
            <a:r>
              <a:rPr lang="fr-FR" sz="2400" u="none" dirty="0" err="1" smtClean="0"/>
              <a:t>RTs</a:t>
            </a:r>
            <a:r>
              <a:rPr lang="fr-FR" sz="2400" u="none" dirty="0" smtClean="0"/>
              <a:t>) </a:t>
            </a:r>
            <a:endParaRPr lang="fr-FR" sz="2400" u="none" dirty="0"/>
          </a:p>
          <a:p>
            <a:r>
              <a:rPr lang="fr-FR" sz="2400" u="none" dirty="0" err="1"/>
              <a:t>Crouzet</a:t>
            </a:r>
            <a:r>
              <a:rPr lang="fr-FR" sz="2400" u="none" dirty="0"/>
              <a:t> et al., 2010:  ~ 110 ms </a:t>
            </a:r>
            <a:r>
              <a:rPr lang="fr-FR" sz="2400" u="none" dirty="0" smtClean="0"/>
              <a:t>(</a:t>
            </a:r>
            <a:r>
              <a:rPr lang="fr-FR" sz="2400" u="none" dirty="0" err="1" smtClean="0"/>
              <a:t>saccadic</a:t>
            </a:r>
            <a:r>
              <a:rPr lang="fr-FR" sz="2400" u="none" dirty="0" smtClean="0"/>
              <a:t> </a:t>
            </a:r>
            <a:r>
              <a:rPr lang="fr-FR" sz="2400" u="none" dirty="0" err="1" smtClean="0"/>
              <a:t>RTs</a:t>
            </a:r>
            <a:r>
              <a:rPr lang="fr-FR" sz="2400" u="none" dirty="0" smtClean="0"/>
              <a:t>)</a:t>
            </a:r>
            <a:endParaRPr lang="fr-FR" sz="2400" u="none" dirty="0"/>
          </a:p>
        </p:txBody>
      </p:sp>
    </p:spTree>
    <p:extLst>
      <p:ext uri="{BB962C8B-B14F-4D97-AF65-F5344CB8AC3E}">
        <p14:creationId xmlns:p14="http://schemas.microsoft.com/office/powerpoint/2010/main" val="77960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24544" y="1268760"/>
            <a:ext cx="8663880" cy="4479453"/>
            <a:chOff x="228600" y="893763"/>
            <a:chExt cx="8197850" cy="4211637"/>
          </a:xfrm>
        </p:grpSpPr>
        <p:pic>
          <p:nvPicPr>
            <p:cNvPr id="1385474" name="Picture 2" descr="Image 1.png                                                    000614B1Macintosh HD                   C0927FD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893763"/>
              <a:ext cx="6216650" cy="421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5475" name="Text Box 3"/>
            <p:cNvSpPr txBox="1">
              <a:spLocks noChangeArrowheads="1"/>
            </p:cNvSpPr>
            <p:nvPr/>
          </p:nvSpPr>
          <p:spPr bwMode="auto">
            <a:xfrm>
              <a:off x="228600" y="1350963"/>
              <a:ext cx="18466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u="none" dirty="0"/>
            </a:p>
          </p:txBody>
        </p:sp>
        <p:sp>
          <p:nvSpPr>
            <p:cNvPr id="1385476" name="Oval 4"/>
            <p:cNvSpPr>
              <a:spLocks noChangeArrowheads="1"/>
            </p:cNvSpPr>
            <p:nvPr/>
          </p:nvSpPr>
          <p:spPr bwMode="auto">
            <a:xfrm>
              <a:off x="3429000" y="2189163"/>
              <a:ext cx="1600200" cy="1346200"/>
            </a:xfrm>
            <a:prstGeom prst="ellipse">
              <a:avLst/>
            </a:prstGeom>
            <a:noFill/>
            <a:ln w="76200">
              <a:solidFill>
                <a:srgbClr val="FF060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/>
            </a:p>
          </p:txBody>
        </p:sp>
      </p:grpSp>
      <p:sp>
        <p:nvSpPr>
          <p:cNvPr id="6" name="Rectangle 5"/>
          <p:cNvSpPr/>
          <p:nvPr/>
        </p:nvSpPr>
        <p:spPr>
          <a:xfrm>
            <a:off x="611560" y="260648"/>
            <a:ext cx="554590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none" dirty="0" smtClean="0">
                <a:solidFill>
                  <a:srgbClr val="0033CC"/>
                </a:solidFill>
              </a:rPr>
              <a:t>A large network of </a:t>
            </a:r>
            <a:r>
              <a:rPr lang="fr-FR" b="1" u="none" dirty="0" err="1" smtClean="0">
                <a:solidFill>
                  <a:srgbClr val="0033CC"/>
                </a:solidFill>
              </a:rPr>
              <a:t>brain</a:t>
            </a:r>
            <a:r>
              <a:rPr lang="fr-FR" b="1" u="none" dirty="0" smtClean="0">
                <a:solidFill>
                  <a:srgbClr val="0033CC"/>
                </a:solidFill>
              </a:rPr>
              <a:t> areas</a:t>
            </a:r>
            <a:endParaRPr lang="en-US" u="none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5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474" name="Rectangle 2"/>
          <p:cNvSpPr>
            <a:spLocks noChangeArrowheads="1"/>
          </p:cNvSpPr>
          <p:nvPr/>
        </p:nvSpPr>
        <p:spPr bwMode="auto">
          <a:xfrm>
            <a:off x="762000" y="304800"/>
            <a:ext cx="143801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 u="none" dirty="0" smtClean="0">
                <a:solidFill>
                  <a:srgbClr val="0033CC"/>
                </a:solidFill>
              </a:rPr>
              <a:t>Fragile</a:t>
            </a:r>
            <a:endParaRPr lang="en-US" u="none" dirty="0">
              <a:solidFill>
                <a:srgbClr val="0033CC"/>
              </a:solidFill>
            </a:endParaRPr>
          </a:p>
        </p:txBody>
      </p:sp>
      <p:sp>
        <p:nvSpPr>
          <p:cNvPr id="1769475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853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u="none"/>
              <a:t>The face recognition system can break down quite easily</a:t>
            </a:r>
            <a:endParaRPr lang="en-US"/>
          </a:p>
        </p:txBody>
      </p:sp>
      <p:sp>
        <p:nvSpPr>
          <p:cNvPr id="1769476" name="Text Box 4"/>
          <p:cNvSpPr txBox="1">
            <a:spLocks noChangeArrowheads="1"/>
          </p:cNvSpPr>
          <p:nvPr/>
        </p:nvSpPr>
        <p:spPr bwMode="auto">
          <a:xfrm>
            <a:off x="1752600" y="2133600"/>
            <a:ext cx="6683375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u="none"/>
              <a:t> Prosopagnosia (brain damage)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u="none"/>
              <a:t> Congenital/developmental deficits in face recognition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u="none"/>
              <a:t> Alzheimer disease, semantic dementia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u="none"/>
              <a:t> Autism, </a:t>
            </a:r>
            <a:r>
              <a:rPr lang="en-US" u="none">
                <a:latin typeface=""/>
              </a:rPr>
              <a:t>…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947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02" name="Text Box 2"/>
          <p:cNvSpPr txBox="1">
            <a:spLocks noChangeArrowheads="1"/>
          </p:cNvSpPr>
          <p:nvPr/>
        </p:nvSpPr>
        <p:spPr bwMode="auto">
          <a:xfrm>
            <a:off x="2267744" y="116632"/>
            <a:ext cx="39606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u="none" dirty="0" smtClean="0"/>
              <a:t>Face recognition</a:t>
            </a:r>
            <a:endParaRPr lang="en-US" dirty="0"/>
          </a:p>
        </p:txBody>
      </p:sp>
      <p:grpSp>
        <p:nvGrpSpPr>
          <p:cNvPr id="2252805" name="Group 5"/>
          <p:cNvGrpSpPr>
            <a:grpSpLocks/>
          </p:cNvGrpSpPr>
          <p:nvPr/>
        </p:nvGrpSpPr>
        <p:grpSpPr bwMode="auto">
          <a:xfrm>
            <a:off x="323851" y="1196977"/>
            <a:ext cx="8820150" cy="3954465"/>
            <a:chOff x="204" y="754"/>
            <a:chExt cx="6474" cy="2491"/>
          </a:xfrm>
        </p:grpSpPr>
        <p:sp>
          <p:nvSpPr>
            <p:cNvPr id="2252803" name="Text Box 3"/>
            <p:cNvSpPr txBox="1">
              <a:spLocks noChangeArrowheads="1"/>
            </p:cNvSpPr>
            <p:nvPr/>
          </p:nvSpPr>
          <p:spPr bwMode="auto">
            <a:xfrm>
              <a:off x="204" y="754"/>
              <a:ext cx="6474" cy="1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 smtClean="0"/>
                <a:t>Classical distinction:</a:t>
              </a:r>
              <a:endParaRPr lang="en-US" u="none" dirty="0"/>
            </a:p>
            <a:p>
              <a:endParaRPr lang="en-US" u="none" dirty="0"/>
            </a:p>
            <a:p>
              <a:r>
                <a:rPr lang="en-US" sz="3600" u="none" dirty="0">
                  <a:solidFill>
                    <a:srgbClr val="0033CC"/>
                  </a:solidFill>
                </a:rPr>
                <a:t>Perception</a:t>
              </a:r>
              <a:r>
                <a:rPr lang="en-US" sz="3600" u="none" dirty="0"/>
                <a:t> = </a:t>
              </a:r>
              <a:r>
                <a:rPr lang="nl-BE" sz="3600" u="none" dirty="0" smtClean="0"/>
                <a:t>how do we build an image/representation of a face?</a:t>
              </a:r>
              <a:endParaRPr lang="en-US" sz="3600" u="none" dirty="0"/>
            </a:p>
          </p:txBody>
        </p:sp>
        <p:sp>
          <p:nvSpPr>
            <p:cNvPr id="2252804" name="Text Box 4"/>
            <p:cNvSpPr txBox="1">
              <a:spLocks noChangeArrowheads="1"/>
            </p:cNvSpPr>
            <p:nvPr/>
          </p:nvSpPr>
          <p:spPr bwMode="auto">
            <a:xfrm>
              <a:off x="1680" y="2880"/>
              <a:ext cx="1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2252806" name="Rectangle 6"/>
          <p:cNvSpPr>
            <a:spLocks noChangeArrowheads="1"/>
          </p:cNvSpPr>
          <p:nvPr/>
        </p:nvSpPr>
        <p:spPr bwMode="auto">
          <a:xfrm>
            <a:off x="323528" y="4221088"/>
            <a:ext cx="892899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u="none" dirty="0" smtClean="0">
                <a:solidFill>
                  <a:srgbClr val="0033CC"/>
                </a:solidFill>
              </a:rPr>
              <a:t>Memory</a:t>
            </a:r>
            <a:r>
              <a:rPr lang="en-US" sz="3600" u="none" dirty="0" smtClean="0"/>
              <a:t> </a:t>
            </a:r>
            <a:r>
              <a:rPr lang="en-US" sz="3600" u="none" dirty="0"/>
              <a:t>= </a:t>
            </a:r>
            <a:r>
              <a:rPr lang="nl-BE" sz="3600" u="none" dirty="0" smtClean="0"/>
              <a:t>how do we encode, store and recall this image?</a:t>
            </a:r>
            <a:endParaRPr lang="en-US" sz="3600" u="none" dirty="0"/>
          </a:p>
          <a:p>
            <a:r>
              <a:rPr lang="en-US" u="none" dirty="0"/>
              <a:t>		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51520" y="2132856"/>
            <a:ext cx="7848872" cy="12961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Osaka" charset="0"/>
              <a:cs typeface="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71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6294-8CB2-0D4E-B1F6-588EDC51791E}" type="slidenum">
              <a:rPr lang="en-US"/>
              <a:pPr/>
              <a:t>9</a:t>
            </a:fld>
            <a:endParaRPr lang="en-US"/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994520" y="44624"/>
            <a:ext cx="4629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u="none" dirty="0"/>
              <a:t>Mental Chronometry/Psychophysics</a:t>
            </a:r>
          </a:p>
        </p:txBody>
      </p:sp>
      <p:sp>
        <p:nvSpPr>
          <p:cNvPr id="281604" name="Rectangle 4"/>
          <p:cNvSpPr>
            <a:spLocks noChangeArrowheads="1"/>
          </p:cNvSpPr>
          <p:nvPr/>
        </p:nvSpPr>
        <p:spPr bwMode="auto">
          <a:xfrm>
            <a:off x="5724128" y="-27384"/>
            <a:ext cx="32392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u="none" dirty="0"/>
              <a:t>Brain-damaged </a:t>
            </a:r>
            <a:r>
              <a:rPr lang="en-US" sz="2400" u="none" dirty="0" smtClean="0"/>
              <a:t>patients  (prosopagnosia)</a:t>
            </a:r>
            <a:endParaRPr lang="en-US" sz="2400" u="none" dirty="0"/>
          </a:p>
        </p:txBody>
      </p:sp>
      <p:pic>
        <p:nvPicPr>
          <p:cNvPr id="28162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5585"/>
            <a:ext cx="12954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81623" name="Group 23"/>
          <p:cNvGrpSpPr>
            <a:grpSpLocks/>
          </p:cNvGrpSpPr>
          <p:nvPr/>
        </p:nvGrpSpPr>
        <p:grpSpPr bwMode="auto">
          <a:xfrm>
            <a:off x="1187624" y="404664"/>
            <a:ext cx="4176464" cy="1584176"/>
            <a:chOff x="975" y="2418"/>
            <a:chExt cx="2949" cy="1114"/>
          </a:xfrm>
        </p:grpSpPr>
        <p:sp>
          <p:nvSpPr>
            <p:cNvPr id="281624" name="Text Box 24"/>
            <p:cNvSpPr txBox="1">
              <a:spLocks noChangeArrowheads="1"/>
            </p:cNvSpPr>
            <p:nvPr/>
          </p:nvSpPr>
          <p:spPr bwMode="auto">
            <a:xfrm>
              <a:off x="2835" y="3323"/>
              <a:ext cx="1089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400">
                  <a:latin typeface="Arial" charset="0"/>
                </a:rPr>
                <a:t>1500-1700 ms</a:t>
              </a:r>
            </a:p>
          </p:txBody>
        </p:sp>
        <p:sp>
          <p:nvSpPr>
            <p:cNvPr id="281625" name="Rectangle 25"/>
            <p:cNvSpPr>
              <a:spLocks noChangeArrowheads="1"/>
            </p:cNvSpPr>
            <p:nvPr/>
          </p:nvSpPr>
          <p:spPr bwMode="auto">
            <a:xfrm>
              <a:off x="2427" y="2644"/>
              <a:ext cx="453" cy="453"/>
            </a:xfrm>
            <a:prstGeom prst="rect">
              <a:avLst/>
            </a:prstGeom>
            <a:solidFill>
              <a:srgbClr val="A0A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81626" name="Rectangle 26"/>
            <p:cNvSpPr>
              <a:spLocks noChangeArrowheads="1"/>
            </p:cNvSpPr>
            <p:nvPr/>
          </p:nvSpPr>
          <p:spPr bwMode="auto">
            <a:xfrm>
              <a:off x="1157" y="2644"/>
              <a:ext cx="453" cy="453"/>
            </a:xfrm>
            <a:prstGeom prst="rect">
              <a:avLst/>
            </a:prstGeom>
            <a:solidFill>
              <a:srgbClr val="A0A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fr-FR" sz="1800" b="1">
                  <a:latin typeface="Arial" charset="0"/>
                </a:rPr>
                <a:t>+</a:t>
              </a:r>
            </a:p>
          </p:txBody>
        </p:sp>
        <p:sp>
          <p:nvSpPr>
            <p:cNvPr id="281627" name="Text Box 27"/>
            <p:cNvSpPr txBox="1">
              <a:spLocks noChangeArrowheads="1"/>
            </p:cNvSpPr>
            <p:nvPr/>
          </p:nvSpPr>
          <p:spPr bwMode="auto">
            <a:xfrm>
              <a:off x="975" y="3325"/>
              <a:ext cx="792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400">
                  <a:latin typeface="Arial" charset="0"/>
                </a:rPr>
                <a:t>200</a:t>
              </a:r>
            </a:p>
          </p:txBody>
        </p:sp>
        <p:sp>
          <p:nvSpPr>
            <p:cNvPr id="281628" name="Rectangle 28"/>
            <p:cNvSpPr>
              <a:spLocks noChangeArrowheads="1"/>
            </p:cNvSpPr>
            <p:nvPr/>
          </p:nvSpPr>
          <p:spPr bwMode="auto">
            <a:xfrm>
              <a:off x="1792" y="2644"/>
              <a:ext cx="453" cy="453"/>
            </a:xfrm>
            <a:prstGeom prst="rect">
              <a:avLst/>
            </a:prstGeom>
            <a:solidFill>
              <a:srgbClr val="A0A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81629" name="Text Box 29"/>
            <p:cNvSpPr txBox="1">
              <a:spLocks noChangeArrowheads="1"/>
            </p:cNvSpPr>
            <p:nvPr/>
          </p:nvSpPr>
          <p:spPr bwMode="auto">
            <a:xfrm>
              <a:off x="1610" y="3325"/>
              <a:ext cx="791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400">
                  <a:latin typeface="Arial" charset="0"/>
                </a:rPr>
                <a:t>200-400</a:t>
              </a:r>
            </a:p>
          </p:txBody>
        </p:sp>
        <p:sp>
          <p:nvSpPr>
            <p:cNvPr id="281630" name="Text Box 30"/>
            <p:cNvSpPr txBox="1">
              <a:spLocks noChangeArrowheads="1"/>
            </p:cNvSpPr>
            <p:nvPr/>
          </p:nvSpPr>
          <p:spPr bwMode="auto">
            <a:xfrm>
              <a:off x="2245" y="3325"/>
              <a:ext cx="792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400">
                  <a:latin typeface="Arial" charset="0"/>
                </a:rPr>
                <a:t>100</a:t>
              </a:r>
            </a:p>
          </p:txBody>
        </p:sp>
        <p:sp>
          <p:nvSpPr>
            <p:cNvPr id="281631" name="Rectangle 31"/>
            <p:cNvSpPr>
              <a:spLocks noChangeArrowheads="1"/>
            </p:cNvSpPr>
            <p:nvPr/>
          </p:nvSpPr>
          <p:spPr bwMode="auto">
            <a:xfrm>
              <a:off x="3062" y="2644"/>
              <a:ext cx="453" cy="453"/>
            </a:xfrm>
            <a:prstGeom prst="rect">
              <a:avLst/>
            </a:prstGeom>
            <a:solidFill>
              <a:srgbClr val="A0A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81632" name="Line 32"/>
            <p:cNvSpPr>
              <a:spLocks noChangeShapeType="1"/>
            </p:cNvSpPr>
            <p:nvPr/>
          </p:nvSpPr>
          <p:spPr bwMode="auto">
            <a:xfrm flipV="1">
              <a:off x="1066" y="3189"/>
              <a:ext cx="27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33" name="Line 33"/>
            <p:cNvSpPr>
              <a:spLocks noChangeShapeType="1"/>
            </p:cNvSpPr>
            <p:nvPr/>
          </p:nvSpPr>
          <p:spPr bwMode="auto">
            <a:xfrm>
              <a:off x="1119" y="314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34" name="Line 34"/>
            <p:cNvSpPr>
              <a:spLocks noChangeShapeType="1"/>
            </p:cNvSpPr>
            <p:nvPr/>
          </p:nvSpPr>
          <p:spPr bwMode="auto">
            <a:xfrm>
              <a:off x="1701" y="314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35" name="Line 35"/>
            <p:cNvSpPr>
              <a:spLocks noChangeShapeType="1"/>
            </p:cNvSpPr>
            <p:nvPr/>
          </p:nvSpPr>
          <p:spPr bwMode="auto">
            <a:xfrm>
              <a:off x="2336" y="314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36" name="Line 36"/>
            <p:cNvSpPr>
              <a:spLocks noChangeShapeType="1"/>
            </p:cNvSpPr>
            <p:nvPr/>
          </p:nvSpPr>
          <p:spPr bwMode="auto">
            <a:xfrm>
              <a:off x="2971" y="314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37" name="Text Box 37"/>
            <p:cNvSpPr txBox="1">
              <a:spLocks noChangeArrowheads="1"/>
            </p:cNvSpPr>
            <p:nvPr/>
          </p:nvSpPr>
          <p:spPr bwMode="auto">
            <a:xfrm>
              <a:off x="2880" y="2418"/>
              <a:ext cx="792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fr-FR" sz="1400">
                  <a:latin typeface="Arial" charset="0"/>
                </a:rPr>
                <a:t>Réponse</a:t>
              </a:r>
            </a:p>
          </p:txBody>
        </p:sp>
        <p:pic>
          <p:nvPicPr>
            <p:cNvPr id="281638" name="Picture 38" descr="22-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" y="2674"/>
              <a:ext cx="28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</p:grpSp>
      <p:pic>
        <p:nvPicPr>
          <p:cNvPr id="281639" name="Picture 10" descr="DSCN4745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36912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40" name="Rectangle 40"/>
          <p:cNvSpPr>
            <a:spLocks noChangeArrowheads="1"/>
          </p:cNvSpPr>
          <p:nvPr/>
        </p:nvSpPr>
        <p:spPr bwMode="auto">
          <a:xfrm>
            <a:off x="2555776" y="1988840"/>
            <a:ext cx="295232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u="none" dirty="0" smtClean="0"/>
              <a:t>Neuroimaging (</a:t>
            </a:r>
            <a:r>
              <a:rPr lang="en-US" sz="2400" u="none" dirty="0"/>
              <a:t>fMRI</a:t>
            </a:r>
            <a:r>
              <a:rPr lang="en-US" u="none" dirty="0"/>
              <a:t>)</a:t>
            </a:r>
          </a:p>
        </p:txBody>
      </p:sp>
      <p:pic>
        <p:nvPicPr>
          <p:cNvPr id="281642" name="Picture 42" descr="P1000033.JPG                                                   002732ABMacintosh HD                   C3E360BD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5536"/>
            <a:ext cx="17526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43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85184"/>
            <a:ext cx="1082258" cy="13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1644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582" y="476672"/>
            <a:ext cx="1262922" cy="153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1645" name="Rectangle 45"/>
          <p:cNvSpPr>
            <a:spLocks noChangeArrowheads="1"/>
          </p:cNvSpPr>
          <p:nvPr/>
        </p:nvSpPr>
        <p:spPr bwMode="auto">
          <a:xfrm>
            <a:off x="156593" y="1938536"/>
            <a:ext cx="18517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u="none" dirty="0"/>
              <a:t>Development</a:t>
            </a:r>
          </a:p>
        </p:txBody>
      </p:sp>
      <p:sp>
        <p:nvSpPr>
          <p:cNvPr id="281646" name="Rectangle 46"/>
          <p:cNvSpPr>
            <a:spLocks noChangeArrowheads="1"/>
          </p:cNvSpPr>
          <p:nvPr/>
        </p:nvSpPr>
        <p:spPr bwMode="auto">
          <a:xfrm>
            <a:off x="0" y="4191001"/>
            <a:ext cx="17740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u="none" dirty="0" smtClean="0"/>
              <a:t>Eye</a:t>
            </a:r>
            <a:r>
              <a:rPr lang="en-US" sz="2400" u="none" dirty="0"/>
              <a:t>-tracking</a:t>
            </a:r>
          </a:p>
        </p:txBody>
      </p:sp>
      <p:pic>
        <p:nvPicPr>
          <p:cNvPr id="281647" name="Picture 47" descr="8A2CEC2D"/>
          <p:cNvPicPr>
            <a:picLocks noChangeAspect="1" noChangeArrowheads="1"/>
          </p:cNvPicPr>
          <p:nvPr/>
        </p:nvPicPr>
        <p:blipFill>
          <a:blip r:embed="rId9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62326"/>
          <a:stretch>
            <a:fillRect/>
          </a:stretch>
        </p:blipFill>
        <p:spPr bwMode="auto">
          <a:xfrm>
            <a:off x="-36512" y="2442592"/>
            <a:ext cx="2590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1648" name="Text Box 48"/>
          <p:cNvSpPr txBox="1">
            <a:spLocks noChangeArrowheads="1"/>
          </p:cNvSpPr>
          <p:nvPr/>
        </p:nvSpPr>
        <p:spPr bwMode="auto">
          <a:xfrm>
            <a:off x="5012749" y="4941168"/>
            <a:ext cx="26555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u="none" dirty="0" smtClean="0"/>
              <a:t>ERPs/EEG (</a:t>
            </a:r>
            <a:r>
              <a:rPr lang="en-US" sz="2400" u="none" dirty="0" err="1" smtClean="0"/>
              <a:t>ssVEP</a:t>
            </a:r>
            <a:r>
              <a:rPr lang="en-US" sz="2400" u="none" dirty="0" smtClean="0"/>
              <a:t>)</a:t>
            </a:r>
            <a:endParaRPr lang="en-US" sz="2400" u="none" dirty="0"/>
          </a:p>
        </p:txBody>
      </p:sp>
      <p:pic>
        <p:nvPicPr>
          <p:cNvPr id="281649" name="Picture 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41777"/>
            <a:ext cx="1906466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1656" name="Picture 56" descr="cap.bmp                                                        0007872Bsmidgen                        ABA78158: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517976"/>
            <a:ext cx="108731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6732240" y="2564904"/>
            <a:ext cx="2448272" cy="1944216"/>
            <a:chOff x="4724400" y="3276600"/>
            <a:chExt cx="4572000" cy="3349625"/>
          </a:xfrm>
        </p:grpSpPr>
        <p:pic>
          <p:nvPicPr>
            <p:cNvPr id="38" name="Picture 5" descr="http://brain.oxfordjournals.org/content/131/7/1818/F1.large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8" t="60182" r="36424"/>
            <a:stretch>
              <a:fillRect/>
            </a:stretch>
          </p:blipFill>
          <p:spPr bwMode="auto">
            <a:xfrm>
              <a:off x="4724400" y="3276600"/>
              <a:ext cx="4572000" cy="334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AutoShape 6"/>
            <p:cNvSpPr>
              <a:spLocks noChangeArrowheads="1"/>
            </p:cNvSpPr>
            <p:nvPr/>
          </p:nvSpPr>
          <p:spPr bwMode="auto">
            <a:xfrm>
              <a:off x="6988175" y="5376863"/>
              <a:ext cx="263525" cy="133350"/>
            </a:xfrm>
            <a:prstGeom prst="irregularSeal2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7"/>
            <p:cNvSpPr>
              <a:spLocks noChangeArrowheads="1"/>
            </p:cNvSpPr>
            <p:nvPr/>
          </p:nvSpPr>
          <p:spPr bwMode="auto">
            <a:xfrm>
              <a:off x="6965950" y="5827713"/>
              <a:ext cx="88900" cy="8096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8"/>
            <p:cNvSpPr>
              <a:spLocks noChangeArrowheads="1"/>
            </p:cNvSpPr>
            <p:nvPr/>
          </p:nvSpPr>
          <p:spPr bwMode="auto">
            <a:xfrm>
              <a:off x="6597650" y="5821363"/>
              <a:ext cx="88900" cy="8255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Line 10"/>
            <p:cNvSpPr>
              <a:spLocks noChangeShapeType="1"/>
            </p:cNvSpPr>
            <p:nvPr/>
          </p:nvSpPr>
          <p:spPr bwMode="auto">
            <a:xfrm>
              <a:off x="6400800" y="5410200"/>
              <a:ext cx="176213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868144" y="1916832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none" dirty="0" err="1" smtClean="0"/>
              <a:t>Intracerebral</a:t>
            </a:r>
            <a:r>
              <a:rPr lang="en-US" sz="2400" u="none" dirty="0" smtClean="0"/>
              <a:t> potentials</a:t>
            </a:r>
          </a:p>
          <a:p>
            <a:r>
              <a:rPr lang="en-US" sz="2400" u="none" dirty="0" smtClean="0"/>
              <a:t>		(epilepsy)</a:t>
            </a:r>
            <a:endParaRPr lang="en-US" sz="2400" u="none" dirty="0"/>
          </a:p>
        </p:txBody>
      </p:sp>
      <p:graphicFrame>
        <p:nvGraphicFramePr>
          <p:cNvPr id="4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663559"/>
              </p:ext>
            </p:extLst>
          </p:nvPr>
        </p:nvGraphicFramePr>
        <p:xfrm>
          <a:off x="4572000" y="3356992"/>
          <a:ext cx="1753964" cy="1324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6586" name="Image" r:id="rId13" imgW="5904762" imgH="5739683" progId="">
                  <p:embed/>
                </p:oleObj>
              </mc:Choice>
              <mc:Fallback>
                <p:oleObj name="Image" r:id="rId13" imgW="5904762" imgH="573968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2382"/>
                      <a:stretch>
                        <a:fillRect/>
                      </a:stretch>
                    </p:blipFill>
                    <p:spPr bwMode="auto">
                      <a:xfrm>
                        <a:off x="4572000" y="3356992"/>
                        <a:ext cx="1753964" cy="1324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AutoShape 8"/>
          <p:cNvSpPr>
            <a:spLocks noChangeArrowheads="1"/>
          </p:cNvSpPr>
          <p:nvPr/>
        </p:nvSpPr>
        <p:spPr bwMode="auto">
          <a:xfrm rot="16200000">
            <a:off x="6068753" y="3773623"/>
            <a:ext cx="85328" cy="953616"/>
          </a:xfrm>
          <a:prstGeom prst="flowChartExtract">
            <a:avLst/>
          </a:prstGeom>
          <a:noFill/>
          <a:ln w="28575">
            <a:solidFill>
              <a:srgbClr val="FFFF00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fr-FR" u="none"/>
          </a:p>
        </p:txBody>
      </p:sp>
      <p:sp>
        <p:nvSpPr>
          <p:cNvPr id="3" name="Rectangle 2"/>
          <p:cNvSpPr/>
          <p:nvPr/>
        </p:nvSpPr>
        <p:spPr>
          <a:xfrm>
            <a:off x="4932040" y="2636912"/>
            <a:ext cx="1656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none" dirty="0" smtClean="0"/>
              <a:t>Monkey physiology</a:t>
            </a:r>
            <a:endParaRPr lang="en-US" sz="2400" u="none" dirty="0"/>
          </a:p>
        </p:txBody>
      </p:sp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82" y="5517232"/>
            <a:ext cx="1196018" cy="110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" name="Picture 5" descr="stimulation.tif                                                0024C500Macintosh HD                   7C268809: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46" y="5517232"/>
            <a:ext cx="1405528" cy="121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05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Osaka" charset="0"/>
            <a:cs typeface="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Osaka" charset="0"/>
            <a:cs typeface="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8834</TotalTime>
  <Words>398</Words>
  <Application>Microsoft Macintosh PowerPoint</Application>
  <PresentationFormat>On-screen Show (4:3)</PresentationFormat>
  <Paragraphs>122</Paragraphs>
  <Slides>21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Blank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 -  Training Effects on the N170</dc:title>
  <dc:creator>Tim Curran</dc:creator>
  <cp:keywords/>
  <cp:lastModifiedBy>bruno rossion</cp:lastModifiedBy>
  <cp:revision>1294</cp:revision>
  <cp:lastPrinted>2008-01-24T13:54:40Z</cp:lastPrinted>
  <dcterms:created xsi:type="dcterms:W3CDTF">2012-11-23T08:18:05Z</dcterms:created>
  <dcterms:modified xsi:type="dcterms:W3CDTF">2013-02-15T09:26:50Z</dcterms:modified>
</cp:coreProperties>
</file>