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6" r:id="rId3"/>
    <p:sldId id="266" r:id="rId4"/>
    <p:sldId id="277" r:id="rId5"/>
    <p:sldId id="279" r:id="rId6"/>
    <p:sldId id="278" r:id="rId7"/>
    <p:sldId id="267" r:id="rId8"/>
    <p:sldId id="268" r:id="rId9"/>
    <p:sldId id="274" r:id="rId10"/>
    <p:sldId id="280" r:id="rId11"/>
    <p:sldId id="281" r:id="rId12"/>
    <p:sldId id="282" r:id="rId13"/>
    <p:sldId id="272" r:id="rId14"/>
    <p:sldId id="284" r:id="rId15"/>
    <p:sldId id="264" r:id="rId16"/>
    <p:sldId id="285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39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58956296523"/>
          <c:y val="0.20220530062893"/>
          <c:w val="0.746237180243862"/>
          <c:h val="0.608485257935303"/>
        </c:manualLayout>
      </c:layout>
      <c:barChart>
        <c:barDir val="col"/>
        <c:grouping val="clustered"/>
        <c:varyColors val="0"/>
        <c:ser>
          <c:idx val="0"/>
          <c:order val="0"/>
          <c:tx>
            <c:v>Compatible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errBars>
            <c:errBarType val="both"/>
            <c:errValType val="fixedVal"/>
            <c:noEndCap val="1"/>
            <c:val val="0.058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Sheet1!$A$14:$A$16</c:f>
              <c:numCache>
                <c:formatCode>###0.000</c:formatCode>
                <c:ptCount val="3"/>
                <c:pt idx="0">
                  <c:v>4.085937499999996</c:v>
                </c:pt>
                <c:pt idx="1">
                  <c:v>4.647916666666654</c:v>
                </c:pt>
                <c:pt idx="2">
                  <c:v>6.00677436164669</c:v>
                </c:pt>
              </c:numCache>
            </c:numRef>
          </c:val>
        </c:ser>
        <c:ser>
          <c:idx val="1"/>
          <c:order val="1"/>
          <c:tx>
            <c:v>Incompatible</c:v>
          </c:tx>
          <c:invertIfNegative val="0"/>
          <c:errBars>
            <c:errBarType val="both"/>
            <c:errValType val="fixedVal"/>
            <c:noEndCap val="1"/>
            <c:val val="0.058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Sheet1!$B$14:$B$16</c:f>
              <c:numCache>
                <c:formatCode>###0.000</c:formatCode>
                <c:ptCount val="3"/>
                <c:pt idx="0">
                  <c:v>4.027604166666666</c:v>
                </c:pt>
                <c:pt idx="1">
                  <c:v>4.613541666666665</c:v>
                </c:pt>
                <c:pt idx="2">
                  <c:v>6.0015625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341976"/>
        <c:axId val="-2138339400"/>
      </c:barChart>
      <c:catAx>
        <c:axId val="-2138341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339400"/>
        <c:crosses val="autoZero"/>
        <c:auto val="1"/>
        <c:lblAlgn val="ctr"/>
        <c:lblOffset val="100"/>
        <c:noMultiLvlLbl val="0"/>
      </c:catAx>
      <c:valAx>
        <c:axId val="-2138339400"/>
        <c:scaling>
          <c:orientation val="minMax"/>
          <c:max val="6.5"/>
          <c:min val="3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Control</a:t>
                </a:r>
              </a:p>
            </c:rich>
          </c:tx>
          <c:layout>
            <c:manualLayout>
              <c:xMode val="edge"/>
              <c:yMode val="edge"/>
              <c:x val="0.0220461615376069"/>
              <c:y val="0.282488566651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341976"/>
        <c:crosses val="autoZero"/>
        <c:crossBetween val="between"/>
        <c:majorUnit val="1.0"/>
      </c:valAx>
    </c:plotArea>
    <c:legend>
      <c:legendPos val="t"/>
      <c:layout>
        <c:manualLayout>
          <c:xMode val="edge"/>
          <c:yMode val="edge"/>
          <c:x val="0.139353005916009"/>
          <c:y val="0.0306795026699622"/>
          <c:w val="0.726805528552384"/>
          <c:h val="0.15209544626799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909011373578"/>
          <c:y val="0.220251008759128"/>
          <c:w val="0.742313210848644"/>
          <c:h val="0.566715225804288"/>
        </c:manualLayout>
      </c:layout>
      <c:barChart>
        <c:barDir val="col"/>
        <c:grouping val="clustered"/>
        <c:varyColors val="0"/>
        <c:ser>
          <c:idx val="0"/>
          <c:order val="0"/>
          <c:tx>
            <c:v>Compatible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errBars>
            <c:errBarType val="both"/>
            <c:errValType val="fixedVal"/>
            <c:noEndCap val="1"/>
            <c:val val="2.066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Sheet1!$I$28:$I$30</c:f>
              <c:numCache>
                <c:formatCode>###0.000</c:formatCode>
                <c:ptCount val="3"/>
                <c:pt idx="0">
                  <c:v>362.4197916666668</c:v>
                </c:pt>
                <c:pt idx="1">
                  <c:v>361.0093749999997</c:v>
                </c:pt>
                <c:pt idx="2">
                  <c:v>354.251693590412</c:v>
                </c:pt>
              </c:numCache>
            </c:numRef>
          </c:val>
        </c:ser>
        <c:ser>
          <c:idx val="1"/>
          <c:order val="1"/>
          <c:tx>
            <c:v>Incompatible</c:v>
          </c:tx>
          <c:invertIfNegative val="0"/>
          <c:errBars>
            <c:errBarType val="both"/>
            <c:errValType val="fixedVal"/>
            <c:noEndCap val="1"/>
            <c:val val="2.066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Sheet1!$J$28:$J$30</c:f>
              <c:numCache>
                <c:formatCode>###0.000</c:formatCode>
                <c:ptCount val="3"/>
                <c:pt idx="0">
                  <c:v>380.5223958333336</c:v>
                </c:pt>
                <c:pt idx="1">
                  <c:v>382.5901041666667</c:v>
                </c:pt>
                <c:pt idx="2">
                  <c:v>379.9937499999994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249240"/>
        <c:axId val="-2138245912"/>
      </c:barChart>
      <c:catAx>
        <c:axId val="-2138249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245912"/>
        <c:crosses val="autoZero"/>
        <c:auto val="1"/>
        <c:lblAlgn val="ctr"/>
        <c:lblOffset val="100"/>
        <c:noMultiLvlLbl val="0"/>
      </c:catAx>
      <c:valAx>
        <c:axId val="-2138245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Reaction Times</a:t>
                </a:r>
              </a:p>
            </c:rich>
          </c:tx>
          <c:layout>
            <c:manualLayout>
              <c:xMode val="edge"/>
              <c:yMode val="edge"/>
              <c:x val="0.0176707812588706"/>
              <c:y val="0.1759068730594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8249240"/>
        <c:crosses val="autoZero"/>
        <c:crossBetween val="between"/>
        <c:majorUnit val="15.0"/>
      </c:valAx>
    </c:plotArea>
    <c:legend>
      <c:legendPos val="t"/>
      <c:layout>
        <c:manualLayout>
          <c:xMode val="edge"/>
          <c:yMode val="edge"/>
          <c:x val="0.139250656167979"/>
          <c:y val="0.0327548505764123"/>
          <c:w val="0.732609798775154"/>
          <c:h val="0.16238410607413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58956296523"/>
          <c:y val="0.20220530062893"/>
          <c:w val="0.746237180243862"/>
          <c:h val="0.608485257935303"/>
        </c:manualLayout>
      </c:layout>
      <c:barChart>
        <c:barDir val="col"/>
        <c:grouping val="clustered"/>
        <c:varyColors val="0"/>
        <c:ser>
          <c:idx val="0"/>
          <c:order val="0"/>
          <c:tx>
            <c:v>Compatible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errBars>
            <c:errBarType val="both"/>
            <c:errValType val="fixedVal"/>
            <c:noEndCap val="1"/>
            <c:val val="0.058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Sheet1!$A$14:$A$16</c:f>
              <c:numCache>
                <c:formatCode>###0.000</c:formatCode>
                <c:ptCount val="3"/>
                <c:pt idx="0">
                  <c:v>4.085937499999996</c:v>
                </c:pt>
                <c:pt idx="1">
                  <c:v>4.647916666666654</c:v>
                </c:pt>
                <c:pt idx="2">
                  <c:v>6.00677436164669</c:v>
                </c:pt>
              </c:numCache>
            </c:numRef>
          </c:val>
        </c:ser>
        <c:ser>
          <c:idx val="1"/>
          <c:order val="1"/>
          <c:tx>
            <c:v>Incompatible</c:v>
          </c:tx>
          <c:invertIfNegative val="0"/>
          <c:errBars>
            <c:errBarType val="both"/>
            <c:errValType val="fixedVal"/>
            <c:noEndCap val="1"/>
            <c:val val="0.058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Sheet1!$B$14:$B$16</c:f>
              <c:numCache>
                <c:formatCode>###0.000</c:formatCode>
                <c:ptCount val="3"/>
                <c:pt idx="0">
                  <c:v>4.027604166666666</c:v>
                </c:pt>
                <c:pt idx="1">
                  <c:v>4.613541666666665</c:v>
                </c:pt>
                <c:pt idx="2">
                  <c:v>6.0015625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179096"/>
        <c:axId val="-2138175768"/>
      </c:barChart>
      <c:catAx>
        <c:axId val="-21381790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175768"/>
        <c:crosses val="autoZero"/>
        <c:auto val="1"/>
        <c:lblAlgn val="ctr"/>
        <c:lblOffset val="100"/>
        <c:noMultiLvlLbl val="0"/>
      </c:catAx>
      <c:valAx>
        <c:axId val="-2138175768"/>
        <c:scaling>
          <c:orientation val="minMax"/>
          <c:max val="6.5"/>
          <c:min val="3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Control</a:t>
                </a:r>
              </a:p>
            </c:rich>
          </c:tx>
          <c:layout>
            <c:manualLayout>
              <c:xMode val="edge"/>
              <c:yMode val="edge"/>
              <c:x val="0.0220461615376069"/>
              <c:y val="0.282488566651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179096"/>
        <c:crosses val="autoZero"/>
        <c:crossBetween val="between"/>
        <c:majorUnit val="1.0"/>
      </c:valAx>
    </c:plotArea>
    <c:legend>
      <c:legendPos val="t"/>
      <c:layout>
        <c:manualLayout>
          <c:xMode val="edge"/>
          <c:yMode val="edge"/>
          <c:x val="0.139353005916009"/>
          <c:y val="0.0306795026699622"/>
          <c:w val="0.726805528552384"/>
          <c:h val="0.15209544626799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909011373578"/>
          <c:y val="0.220251008759128"/>
          <c:w val="0.742313210848644"/>
          <c:h val="0.566715225804288"/>
        </c:manualLayout>
      </c:layout>
      <c:barChart>
        <c:barDir val="col"/>
        <c:grouping val="clustered"/>
        <c:varyColors val="0"/>
        <c:ser>
          <c:idx val="0"/>
          <c:order val="0"/>
          <c:tx>
            <c:v>Compatible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errBars>
            <c:errBarType val="both"/>
            <c:errValType val="fixedVal"/>
            <c:noEndCap val="1"/>
            <c:val val="2.066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Sheet1!$I$28:$I$30</c:f>
              <c:numCache>
                <c:formatCode>###0.000</c:formatCode>
                <c:ptCount val="3"/>
                <c:pt idx="0">
                  <c:v>362.4197916666668</c:v>
                </c:pt>
                <c:pt idx="1">
                  <c:v>361.0093749999997</c:v>
                </c:pt>
                <c:pt idx="2">
                  <c:v>354.251693590412</c:v>
                </c:pt>
              </c:numCache>
            </c:numRef>
          </c:val>
        </c:ser>
        <c:ser>
          <c:idx val="1"/>
          <c:order val="1"/>
          <c:tx>
            <c:v>Incompatible</c:v>
          </c:tx>
          <c:invertIfNegative val="0"/>
          <c:errBars>
            <c:errBarType val="both"/>
            <c:errValType val="fixedVal"/>
            <c:noEndCap val="1"/>
            <c:val val="2.066"/>
            <c:spPr>
              <a:ln w="19050"/>
            </c:spPr>
          </c:errBars>
          <c:cat>
            <c:strLit>
              <c:ptCount val="3"/>
              <c:pt idx="0">
                <c:v>Low (50%)</c:v>
              </c:pt>
              <c:pt idx="1">
                <c:v>Med (70%)</c:v>
              </c:pt>
              <c:pt idx="2">
                <c:v>High (90%)</c:v>
              </c:pt>
            </c:strLit>
          </c:cat>
          <c:val>
            <c:numRef>
              <c:f>Sheet1!$J$28:$J$30</c:f>
              <c:numCache>
                <c:formatCode>###0.000</c:formatCode>
                <c:ptCount val="3"/>
                <c:pt idx="0">
                  <c:v>380.5223958333336</c:v>
                </c:pt>
                <c:pt idx="1">
                  <c:v>382.5901041666667</c:v>
                </c:pt>
                <c:pt idx="2">
                  <c:v>379.9937499999994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135000"/>
        <c:axId val="-2138131672"/>
      </c:barChart>
      <c:catAx>
        <c:axId val="-21381350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38131672"/>
        <c:crosses val="autoZero"/>
        <c:auto val="1"/>
        <c:lblAlgn val="ctr"/>
        <c:lblOffset val="100"/>
        <c:noMultiLvlLbl val="0"/>
      </c:catAx>
      <c:valAx>
        <c:axId val="-2138131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Reaction Times</a:t>
                </a:r>
              </a:p>
            </c:rich>
          </c:tx>
          <c:layout>
            <c:manualLayout>
              <c:xMode val="edge"/>
              <c:yMode val="edge"/>
              <c:x val="0.0176707812588706"/>
              <c:y val="0.1759068730594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8135000"/>
        <c:crosses val="autoZero"/>
        <c:crossBetween val="between"/>
        <c:majorUnit val="15.0"/>
      </c:valAx>
    </c:plotArea>
    <c:legend>
      <c:legendPos val="t"/>
      <c:layout>
        <c:manualLayout>
          <c:xMode val="edge"/>
          <c:yMode val="edge"/>
          <c:x val="0.139250656167979"/>
          <c:y val="0.0327548505764123"/>
          <c:w val="0.732609798775154"/>
          <c:h val="0.16238410607413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2AE3E-90C2-488E-B490-2DC74FD56B9F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6052F-E23B-4465-A043-53D8323948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2B3C8-85FA-4638-9DE0-4F9439D5F750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IG/ET,  Volition: Libet, Consciousness, H&amp;E: selection, PD W, selection to do or not (veto), EEG.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7101"/>
            <a:ext cx="2971800" cy="4568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9BE84F57-14F9-4BC7-8ED9-8707D0666B15}" type="slidenum">
              <a:rPr lang="en-GB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3</a:t>
            </a:fld>
            <a:endParaRPr lang="en-GB" sz="1200">
              <a:latin typeface="Times New Roman" pitchFamily="18" charset="0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6200" y="8687101"/>
            <a:ext cx="2971800" cy="4568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2778F165-154C-48A1-BC01-54AFA65B4517}" type="slidenum">
              <a:rPr lang="en-GB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4</a:t>
            </a:fld>
            <a:endParaRPr lang="en-GB" sz="1200">
              <a:latin typeface="Times New Roman" pitchFamily="18" charset="0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Experience</a:t>
            </a:r>
            <a:r>
              <a:rPr lang="en-GB" baseline="0" dirty="0" smtClean="0"/>
              <a:t> of agency/non-agency occurs BEFORE you press the button</a:t>
            </a:r>
          </a:p>
          <a:p>
            <a:r>
              <a:rPr lang="en-GB" baseline="0" dirty="0" smtClean="0"/>
              <a:t>Sometimes you just know what to 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F1EFE-868D-485C-AF7E-C7A162867B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6200" y="8687101"/>
            <a:ext cx="2971800" cy="4568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75334964-2D7C-43B2-9770-7A03F55AAB6C}" type="slidenum">
              <a:rPr lang="en-GB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6</a:t>
            </a:fld>
            <a:endParaRPr lang="en-GB" sz="1200">
              <a:latin typeface="Times New Roman" pitchFamily="18" charset="0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5D5AF-1DE6-4CE4-A707-BA0F46F573AD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Maybe when we condemn someone we condemn them for not have a brain mechanism that allowed them to learn.  We can</a:t>
            </a:r>
          </a:p>
          <a:p>
            <a:r>
              <a:rPr lang="en-GB" smtClean="0">
                <a:latin typeface="Arial" charset="0"/>
              </a:rPr>
              <a:t>Only do that if we give them a chance to learn!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2040E-C1A4-430A-8C10-134F304497A9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Maybe when we condemn someone we condemn them for not have a brain mechanism that allowed them to learn.  We can</a:t>
            </a:r>
          </a:p>
          <a:p>
            <a:r>
              <a:rPr lang="en-GB" smtClean="0">
                <a:latin typeface="Arial" charset="0"/>
              </a:rPr>
              <a:t>Only do that if we give them a chance to learn!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0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2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7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5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2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7201-1DBD-4142-B5E3-50625EF682D9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1AD0-8862-4A94-8247-E8925BC2D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6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5.xls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2736304"/>
          </a:xfrm>
        </p:spPr>
        <p:txBody>
          <a:bodyPr>
            <a:normAutofit/>
          </a:bodyPr>
          <a:lstStyle/>
          <a:p>
            <a:r>
              <a:rPr lang="en-GB" dirty="0" smtClean="0"/>
              <a:t>WP6:</a:t>
            </a:r>
            <a:br>
              <a:rPr lang="en-GB" dirty="0" smtClean="0"/>
            </a:br>
            <a:r>
              <a:rPr lang="en-GB" sz="3600" dirty="0" smtClean="0"/>
              <a:t>Mechanisms of instrumental learning and the conscious experience of agency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/>
              <a:t> </a:t>
            </a:r>
            <a:r>
              <a:rPr lang="en-GB" sz="2800" dirty="0" smtClean="0"/>
              <a:t>Patrick Haggard &amp; </a:t>
            </a:r>
            <a:r>
              <a:rPr lang="en-GB" sz="2800" dirty="0" err="1" smtClean="0"/>
              <a:t>Nura</a:t>
            </a:r>
            <a:r>
              <a:rPr lang="en-GB" sz="2800" dirty="0" smtClean="0"/>
              <a:t> </a:t>
            </a:r>
            <a:r>
              <a:rPr lang="en-GB" sz="2800" dirty="0" err="1" smtClean="0"/>
              <a:t>Sidarus</a:t>
            </a:r>
            <a:r>
              <a:rPr lang="en-GB" sz="2800" dirty="0" smtClean="0"/>
              <a:t>, UCL</a:t>
            </a:r>
          </a:p>
          <a:p>
            <a:r>
              <a:rPr lang="en-GB" sz="2800" dirty="0" smtClean="0"/>
              <a:t>Axel </a:t>
            </a:r>
            <a:r>
              <a:rPr lang="en-GB" sz="2800" dirty="0" err="1" smtClean="0"/>
              <a:t>Cleeremans</a:t>
            </a:r>
            <a:r>
              <a:rPr lang="en-GB" sz="2800" dirty="0" smtClean="0"/>
              <a:t>, ULB</a:t>
            </a:r>
          </a:p>
          <a:p>
            <a:r>
              <a:rPr lang="en-GB" sz="2800" dirty="0" smtClean="0"/>
              <a:t>Marcel Brass, UG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428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098276" cy="2736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4581128"/>
            <a:ext cx="75243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FFFF"/>
                </a:solidFill>
              </a:rPr>
              <a:t>2. Vary Action-outcome contingencies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FFFFFF"/>
                </a:solidFill>
              </a:rPr>
              <a:t>90% contingency block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FFFFFF"/>
                </a:solidFill>
              </a:rPr>
              <a:t>70</a:t>
            </a:r>
            <a:r>
              <a:rPr lang="en-GB" sz="2600" dirty="0">
                <a:solidFill>
                  <a:srgbClr val="FFFFFF"/>
                </a:solidFill>
              </a:rPr>
              <a:t>% </a:t>
            </a:r>
            <a:r>
              <a:rPr lang="en-GB" sz="2600" dirty="0" smtClean="0">
                <a:solidFill>
                  <a:srgbClr val="FFFFFF"/>
                </a:solidFill>
              </a:rPr>
              <a:t> contingency block</a:t>
            </a:r>
            <a:endParaRPr lang="en-GB" sz="2600" dirty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FFFFFF"/>
                </a:solidFill>
              </a:rPr>
              <a:t>50% (NO) contingency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260" y="1268760"/>
            <a:ext cx="735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Specify Action-Outcome contingency</a:t>
            </a:r>
            <a:endParaRPr lang="en-US" sz="28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528" y="6320933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FF00"/>
                </a:solidFill>
              </a:rPr>
              <a:t>3. Test learning of action-outcome pairings after each block.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Experiment 2:</a:t>
            </a:r>
            <a:br>
              <a:rPr lang="en-GB" dirty="0" smtClean="0"/>
            </a:br>
            <a:r>
              <a:rPr lang="en-GB" dirty="0" smtClean="0"/>
              <a:t>Combining selection and reconstruction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717032"/>
            <a:ext cx="471601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Compatible priming influences RT</a:t>
            </a:r>
          </a:p>
          <a:p>
            <a:pPr marL="0" indent="0">
              <a:buNone/>
            </a:pPr>
            <a:r>
              <a:rPr lang="en-GB" sz="2600" dirty="0" smtClean="0"/>
              <a:t>No effect of contingency</a:t>
            </a:r>
            <a:endParaRPr lang="en-GB" sz="32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72481"/>
              </p:ext>
            </p:extLst>
          </p:nvPr>
        </p:nvGraphicFramePr>
        <p:xfrm>
          <a:off x="5220072" y="1268760"/>
          <a:ext cx="3923928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64812"/>
              </p:ext>
            </p:extLst>
          </p:nvPr>
        </p:nvGraphicFramePr>
        <p:xfrm>
          <a:off x="0" y="1340768"/>
          <a:ext cx="4139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24536" y="3717032"/>
            <a:ext cx="471601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Contingency influences control</a:t>
            </a:r>
          </a:p>
          <a:p>
            <a:pPr marL="0" indent="0">
              <a:buNone/>
            </a:pPr>
            <a:r>
              <a:rPr lang="en-GB" sz="2600" dirty="0" smtClean="0"/>
              <a:t>No effect of priming!!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717032"/>
            <a:ext cx="471601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Compatible priming influences RT</a:t>
            </a:r>
          </a:p>
          <a:p>
            <a:pPr marL="0" indent="0">
              <a:buNone/>
            </a:pPr>
            <a:r>
              <a:rPr lang="en-GB" sz="2600" dirty="0" smtClean="0"/>
              <a:t>No effect of contingency</a:t>
            </a:r>
            <a:endParaRPr lang="en-GB" sz="32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72481"/>
              </p:ext>
            </p:extLst>
          </p:nvPr>
        </p:nvGraphicFramePr>
        <p:xfrm>
          <a:off x="5220072" y="1268760"/>
          <a:ext cx="3923928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64812"/>
              </p:ext>
            </p:extLst>
          </p:nvPr>
        </p:nvGraphicFramePr>
        <p:xfrm>
          <a:off x="0" y="1340768"/>
          <a:ext cx="4139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24536" y="3717032"/>
            <a:ext cx="471601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Contingency influences control</a:t>
            </a:r>
          </a:p>
          <a:p>
            <a:pPr marL="0" indent="0">
              <a:buNone/>
            </a:pPr>
            <a:r>
              <a:rPr lang="en-GB" sz="2600" dirty="0" smtClean="0"/>
              <a:t>No effect of priming!!</a:t>
            </a:r>
            <a:endParaRPr lang="en-GB" sz="32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0" y="4941168"/>
            <a:ext cx="8748464" cy="4886003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rgbClr val="FFFF00"/>
                </a:solidFill>
              </a:rPr>
              <a:t>Conclusion: attending to outcomes abolished the effect of action selection on sense of agency</a:t>
            </a:r>
          </a:p>
          <a:p>
            <a:pPr marL="0" indent="0"/>
            <a:r>
              <a:rPr lang="en-GB" dirty="0" err="1" smtClean="0">
                <a:solidFill>
                  <a:srgbClr val="FFFF00"/>
                </a:solidFill>
              </a:rPr>
              <a:t>Preconstructive</a:t>
            </a:r>
            <a:r>
              <a:rPr lang="en-GB" dirty="0" smtClean="0">
                <a:solidFill>
                  <a:srgbClr val="FFFF00"/>
                </a:solidFill>
              </a:rPr>
              <a:t> and reconstructive mechanisms are alternatives, not synergic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Experiment 3: What happens when outcomes are not as predicted?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365104"/>
            <a:ext cx="8820472" cy="237626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en-GB" sz="2600" kern="0" dirty="0" smtClean="0">
                <a:latin typeface="+mj-lt"/>
              </a:rPr>
              <a:t>Conclusions:</a:t>
            </a:r>
          </a:p>
          <a:p>
            <a:pPr marL="609600" lvl="0" indent="-6096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en-GB" sz="2600" kern="0" dirty="0" smtClean="0">
                <a:latin typeface="+mj-lt"/>
              </a:rPr>
              <a:t>Fluency </a:t>
            </a:r>
            <a:r>
              <a:rPr lang="en-GB" sz="2600" kern="0" dirty="0">
                <a:latin typeface="+mj-lt"/>
              </a:rPr>
              <a:t>of action selection contributes to sense of agency </a:t>
            </a:r>
            <a:r>
              <a:rPr lang="en-GB" sz="2600" kern="0" dirty="0" smtClean="0">
                <a:latin typeface="+mj-lt"/>
              </a:rPr>
              <a:t>most when </a:t>
            </a:r>
            <a:r>
              <a:rPr lang="en-GB" sz="2600" kern="0" dirty="0">
                <a:latin typeface="+mj-lt"/>
              </a:rPr>
              <a:t>actions have surprising effects</a:t>
            </a:r>
          </a:p>
          <a:p>
            <a:pPr marL="609600" lvl="0" indent="-6096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en-GB" sz="2600" kern="0" dirty="0" smtClean="0">
                <a:latin typeface="+mj-lt"/>
              </a:rPr>
              <a:t>Prospective </a:t>
            </a:r>
            <a:r>
              <a:rPr lang="en-GB" sz="2600" kern="0" dirty="0">
                <a:latin typeface="+mj-lt"/>
              </a:rPr>
              <a:t>agency </a:t>
            </a:r>
            <a:r>
              <a:rPr lang="en-GB" sz="2600" kern="0" dirty="0" smtClean="0">
                <a:latin typeface="+mj-lt"/>
              </a:rPr>
              <a:t>may be an alternative to action-outcome matching</a:t>
            </a:r>
            <a:endParaRPr lang="en-GB" sz="2600" kern="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27740"/>
              </p:ext>
            </p:extLst>
          </p:nvPr>
        </p:nvGraphicFramePr>
        <p:xfrm>
          <a:off x="3708400" y="1628775"/>
          <a:ext cx="47117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5765079" imgH="3403175" progId="Excel.Sheet.12">
                  <p:embed/>
                </p:oleObj>
              </mc:Choice>
              <mc:Fallback>
                <p:oleObj name="Worksheet" r:id="rId4" imgW="5765079" imgH="340317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628775"/>
                        <a:ext cx="4711700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384376" cy="2736304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GB" sz="2600" kern="0" dirty="0" smtClean="0">
                <a:latin typeface="+mj-lt"/>
              </a:rPr>
              <a:t>Action-outcome contingency was always 67%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GB" sz="2600" kern="0" dirty="0" smtClean="0">
                <a:latin typeface="+mj-lt"/>
              </a:rPr>
              <a:t>No test of action-outcome pairs</a:t>
            </a:r>
            <a:endParaRPr lang="en-GB" sz="2600" kern="0" dirty="0">
              <a:latin typeface="+mj-lt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1520" y="1484784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92280" y="2204864"/>
            <a:ext cx="745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**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354162"/>
          </a:xfrm>
        </p:spPr>
        <p:txBody>
          <a:bodyPr>
            <a:noAutofit/>
          </a:bodyPr>
          <a:lstStyle/>
          <a:p>
            <a:r>
              <a:rPr lang="en-GB" sz="5400" dirty="0" smtClean="0"/>
              <a:t>Relation to other partners</a:t>
            </a:r>
            <a:endParaRPr lang="en-GB" sz="54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1520" y="1484784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4128" y="3501008"/>
            <a:ext cx="165618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WP6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132856"/>
            <a:ext cx="3816424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Priming</a:t>
            </a:r>
            <a:br>
              <a:rPr lang="en-GB" sz="4400" dirty="0" smtClean="0"/>
            </a:br>
            <a:r>
              <a:rPr lang="en-GB" sz="4400" dirty="0" smtClean="0"/>
              <a:t>(ULB)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747791"/>
            <a:ext cx="3816424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Neuroimaging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(</a:t>
            </a:r>
            <a:r>
              <a:rPr lang="en-GB" sz="4400" dirty="0" err="1" smtClean="0"/>
              <a:t>Ugent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83968" y="2924944"/>
            <a:ext cx="1296144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3968" y="4221088"/>
            <a:ext cx="1296144" cy="93610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9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research questions: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2800" dirty="0" smtClean="0"/>
              <a:t>Do we </a:t>
            </a:r>
            <a:r>
              <a:rPr lang="en-GB" sz="2800" i="1" dirty="0" smtClean="0"/>
              <a:t>learn </a:t>
            </a:r>
            <a:r>
              <a:rPr lang="en-GB" sz="2800" dirty="0" smtClean="0"/>
              <a:t>to use </a:t>
            </a:r>
            <a:r>
              <a:rPr lang="en-GB" sz="2800" dirty="0" err="1" smtClean="0"/>
              <a:t>metacognitive</a:t>
            </a:r>
            <a:r>
              <a:rPr lang="en-GB" sz="2800" dirty="0" smtClean="0"/>
              <a:t> signals about action selection fluency?  How does this learning occur?</a:t>
            </a:r>
          </a:p>
          <a:p>
            <a:pPr marL="514350" indent="-514350">
              <a:buAutoNum type="arabicPeriod"/>
            </a:pP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smtClean="0"/>
              <a:t>Does sense of agency improve in other implicit learning situations such as sequential reaction tasks?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03920" y="1340768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6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research questions: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What is the neural basis of “sense of agency” versus processing of agency-related cues?</a:t>
            </a:r>
            <a:endParaRPr lang="en-GB" sz="1800" dirty="0" smtClean="0"/>
          </a:p>
          <a:p>
            <a:r>
              <a:rPr lang="en-GB" sz="2800" dirty="0" err="1" smtClean="0"/>
              <a:t>fMRI</a:t>
            </a:r>
            <a:r>
              <a:rPr lang="en-GB" sz="2800" dirty="0" smtClean="0"/>
              <a:t> study, using MVPA transfer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3648" y="3501008"/>
            <a:ext cx="6192688" cy="2856514"/>
            <a:chOff x="899592" y="2204864"/>
            <a:chExt cx="7200800" cy="3521345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2204864"/>
              <a:ext cx="3014288" cy="1024405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Fluent Action Selection Situation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592" y="4246513"/>
              <a:ext cx="3014288" cy="1479696"/>
            </a:xfrm>
            <a:prstGeom prst="rect">
              <a:avLst/>
            </a:prstGeom>
            <a:noFill/>
            <a:ln w="5715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Outcome Monitoring Situation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0072" y="3068960"/>
              <a:ext cx="2880320" cy="1327932"/>
            </a:xfrm>
            <a:prstGeom prst="rect">
              <a:avLst/>
            </a:prstGeom>
            <a:noFill/>
            <a:ln w="38100" cmpd="sng">
              <a:noFill/>
              <a:prstDash val="dot"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3200" dirty="0" smtClean="0"/>
                <a:t>Sense of Agency</a:t>
              </a:r>
              <a:endParaRPr lang="en-US" sz="3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64089" y="2915002"/>
              <a:ext cx="2664297" cy="1656184"/>
            </a:xfrm>
            <a:prstGeom prst="roundRect">
              <a:avLst/>
            </a:prstGeom>
            <a:noFill/>
            <a:ln w="57150" cmpd="sng">
              <a:solidFill>
                <a:srgbClr val="FFFFFF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3913880" y="2717067"/>
              <a:ext cx="1255953" cy="81930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913880" y="3980212"/>
              <a:ext cx="1255953" cy="1006149"/>
            </a:xfrm>
            <a:prstGeom prst="straightConnector1">
              <a:avLst/>
            </a:prstGeom>
            <a:ln w="57150" cmpd="sng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03920" y="1340768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7534410" y="4725144"/>
            <a:ext cx="1214054" cy="2367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1"/>
          <p:cNvGrpSpPr/>
          <p:nvPr/>
        </p:nvGrpSpPr>
        <p:grpSpPr>
          <a:xfrm>
            <a:off x="4139952" y="3789040"/>
            <a:ext cx="4800339" cy="2528991"/>
            <a:chOff x="4139952" y="3789040"/>
            <a:chExt cx="4800339" cy="2528991"/>
          </a:xfrm>
        </p:grpSpPr>
        <p:sp>
          <p:nvSpPr>
            <p:cNvPr id="17" name="Oval 16"/>
            <p:cNvSpPr/>
            <p:nvPr/>
          </p:nvSpPr>
          <p:spPr>
            <a:xfrm>
              <a:off x="4283968" y="3789040"/>
              <a:ext cx="216024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355976" y="5085184"/>
              <a:ext cx="216024" cy="648072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956376" y="4437112"/>
              <a:ext cx="216024" cy="64807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2320" y="5589240"/>
              <a:ext cx="14879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transfer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9952" y="5733256"/>
              <a:ext cx="2061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No transfer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46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Research questions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" y="1531094"/>
            <a:ext cx="91440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GB" dirty="0" smtClean="0">
                <a:latin typeface="Arial" charset="0"/>
              </a:rPr>
              <a:t>Awareness of action: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Arial" charset="0"/>
              </a:rPr>
              <a:t>Do we know what we are doing?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Arial" charset="0"/>
              </a:rPr>
              <a:t>How do we know it?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Arial" charset="0"/>
              </a:rPr>
              <a:t>When do we know it?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dirty="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Arial" charset="0"/>
              </a:rPr>
              <a:t>Why do we know it?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" y="1335832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 rot="2444115">
            <a:off x="4379954" y="1886790"/>
            <a:ext cx="2101797" cy="1548000"/>
            <a:chOff x="2556" y="300"/>
            <a:chExt cx="914" cy="1134"/>
          </a:xfrm>
        </p:grpSpPr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2562" y="300"/>
              <a:ext cx="0" cy="11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2562" y="845"/>
              <a:ext cx="9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556" y="433"/>
              <a:ext cx="81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Prospective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12160" y="3534635"/>
            <a:ext cx="2397527" cy="2107927"/>
            <a:chOff x="3813" y="2179"/>
            <a:chExt cx="1568" cy="1373"/>
          </a:xfrm>
        </p:grpSpPr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 rot="2444115" flipH="1">
              <a:off x="5128" y="2555"/>
              <a:ext cx="9" cy="997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 rot="2444115" flipH="1">
              <a:off x="3813" y="2557"/>
              <a:ext cx="1498" cy="0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03444" name="Text Box 20"/>
            <p:cNvSpPr txBox="1">
              <a:spLocks noChangeArrowheads="1"/>
            </p:cNvSpPr>
            <p:nvPr/>
          </p:nvSpPr>
          <p:spPr bwMode="auto">
            <a:xfrm rot="2444115">
              <a:off x="3957" y="2179"/>
              <a:ext cx="142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6699FF"/>
                  </a:solidFill>
                </a:rPr>
                <a:t>Retrospective</a:t>
              </a:r>
              <a:endParaRPr lang="en-GB" sz="2800" dirty="0">
                <a:solidFill>
                  <a:srgbClr val="6699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95536" y="116632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Sense of Agency: the subjective experience that we have control over events in the world through our actions 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1560" y="2204864"/>
            <a:ext cx="8032750" cy="4319601"/>
            <a:chOff x="611560" y="2349327"/>
            <a:chExt cx="8032378" cy="4320033"/>
          </a:xfrm>
        </p:grpSpPr>
        <p:sp>
          <p:nvSpPr>
            <p:cNvPr id="103427" name="Line 10"/>
            <p:cNvSpPr>
              <a:spLocks noChangeShapeType="1"/>
            </p:cNvSpPr>
            <p:nvPr/>
          </p:nvSpPr>
          <p:spPr bwMode="auto">
            <a:xfrm>
              <a:off x="611560" y="3384822"/>
              <a:ext cx="4968875" cy="3284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99503" y="2349327"/>
              <a:ext cx="7744435" cy="3957639"/>
              <a:chOff x="332" y="1551"/>
              <a:chExt cx="4725" cy="2493"/>
            </a:xfrm>
          </p:grpSpPr>
          <p:sp>
            <p:nvSpPr>
              <p:cNvPr id="103429" name="Text Box 5"/>
              <p:cNvSpPr txBox="1">
                <a:spLocks noChangeArrowheads="1"/>
              </p:cNvSpPr>
              <p:nvPr/>
            </p:nvSpPr>
            <p:spPr bwMode="auto">
              <a:xfrm>
                <a:off x="332" y="1551"/>
                <a:ext cx="1451" cy="4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3600" dirty="0"/>
                  <a:t>Intention</a:t>
                </a:r>
                <a:endParaRPr lang="en-US" sz="3600" dirty="0"/>
              </a:p>
            </p:txBody>
          </p:sp>
          <p:sp>
            <p:nvSpPr>
              <p:cNvPr id="103430" name="Text Box 6"/>
              <p:cNvSpPr txBox="1">
                <a:spLocks noChangeArrowheads="1"/>
              </p:cNvSpPr>
              <p:nvPr/>
            </p:nvSpPr>
            <p:spPr bwMode="auto">
              <a:xfrm>
                <a:off x="3606" y="3637"/>
                <a:ext cx="1451" cy="4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3600"/>
                  <a:t>Effect</a:t>
                </a:r>
                <a:endParaRPr lang="en-US" sz="3600"/>
              </a:p>
            </p:txBody>
          </p:sp>
          <p:sp>
            <p:nvSpPr>
              <p:cNvPr id="103431" name="Text Box 7"/>
              <p:cNvSpPr txBox="1">
                <a:spLocks noChangeArrowheads="1"/>
              </p:cNvSpPr>
              <p:nvPr/>
            </p:nvSpPr>
            <p:spPr bwMode="auto">
              <a:xfrm>
                <a:off x="2001" y="2594"/>
                <a:ext cx="1451" cy="4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3600"/>
                  <a:t>Movement</a:t>
                </a:r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4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6"/>
          <p:cNvSpPr txBox="1">
            <a:spLocks noChangeArrowheads="1"/>
          </p:cNvSpPr>
          <p:nvPr/>
        </p:nvSpPr>
        <p:spPr bwMode="auto">
          <a:xfrm>
            <a:off x="2989263" y="2997200"/>
            <a:ext cx="1174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prediction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6363" y="-26988"/>
            <a:ext cx="9502776" cy="1143001"/>
          </a:xfrm>
        </p:spPr>
        <p:txBody>
          <a:bodyPr/>
          <a:lstStyle/>
          <a:p>
            <a:r>
              <a:rPr lang="en-GB" sz="4000" smtClean="0">
                <a:latin typeface="Arial" charset="0"/>
              </a:rPr>
              <a:t>Comparator models</a:t>
            </a:r>
            <a:br>
              <a:rPr lang="en-GB" sz="4000" smtClean="0">
                <a:latin typeface="Arial" charset="0"/>
              </a:rPr>
            </a:br>
            <a:r>
              <a:rPr lang="en-GB" sz="1400" smtClean="0">
                <a:latin typeface="Arial" charset="0"/>
              </a:rPr>
              <a:t>Blakemore, Frith, Wolpert, Proc Roy Soc 2000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803400" y="1982788"/>
            <a:ext cx="576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36763" y="1733550"/>
            <a:ext cx="1371600" cy="81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/>
              <a:t>Planner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/>
              <a:t>(Inverse model)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29013" y="16652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motor command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873750" y="1717675"/>
            <a:ext cx="1371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/>
              <a:t>Action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047750" y="1698625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Goal/</a:t>
            </a:r>
          </a:p>
          <a:p>
            <a:pPr eaLnBrk="0" hangingPunct="0"/>
            <a:r>
              <a:rPr lang="en-GB" sz="1800"/>
              <a:t>Intention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727700" y="1982788"/>
            <a:ext cx="0" cy="139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1963738" y="3381375"/>
            <a:ext cx="377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1935163" y="2000250"/>
            <a:ext cx="0" cy="138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151313" y="3114675"/>
            <a:ext cx="1371600" cy="103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/>
              <a:t>Forward model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073650" y="2532063"/>
            <a:ext cx="1682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efference copy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17688" y="2000250"/>
            <a:ext cx="5602287" cy="3128963"/>
            <a:chOff x="2136" y="1596"/>
            <a:chExt cx="3192" cy="1008"/>
          </a:xfrm>
        </p:grpSpPr>
        <p:sp>
          <p:nvSpPr>
            <p:cNvPr id="29736" name="Line 16"/>
            <p:cNvSpPr>
              <a:spLocks noChangeShapeType="1"/>
            </p:cNvSpPr>
            <p:nvPr/>
          </p:nvSpPr>
          <p:spPr bwMode="auto">
            <a:xfrm>
              <a:off x="5316" y="15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37" name="Line 17"/>
            <p:cNvSpPr>
              <a:spLocks noChangeShapeType="1"/>
            </p:cNvSpPr>
            <p:nvPr/>
          </p:nvSpPr>
          <p:spPr bwMode="auto">
            <a:xfrm flipH="1">
              <a:off x="2136" y="2604"/>
              <a:ext cx="3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38" name="Line 18"/>
            <p:cNvSpPr>
              <a:spLocks noChangeShapeType="1"/>
            </p:cNvSpPr>
            <p:nvPr/>
          </p:nvSpPr>
          <p:spPr bwMode="auto">
            <a:xfrm flipV="1">
              <a:off x="2148" y="16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2" name="Oval 19"/>
          <p:cNvSpPr>
            <a:spLocks noChangeArrowheads="1"/>
          </p:cNvSpPr>
          <p:nvPr/>
        </p:nvSpPr>
        <p:spPr bwMode="auto">
          <a:xfrm>
            <a:off x="1758950" y="1884363"/>
            <a:ext cx="131763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1876425" y="1884363"/>
            <a:ext cx="131763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5321300" y="4960938"/>
            <a:ext cx="197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sensory feedback</a:t>
            </a:r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V="1">
            <a:off x="7426325" y="5127625"/>
            <a:ext cx="175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716" name="Line 24"/>
          <p:cNvSpPr>
            <a:spLocks noChangeShapeType="1"/>
          </p:cNvSpPr>
          <p:nvPr/>
        </p:nvSpPr>
        <p:spPr bwMode="auto">
          <a:xfrm flipV="1">
            <a:off x="7566025" y="1985963"/>
            <a:ext cx="139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717" name="Text Box 25"/>
          <p:cNvSpPr txBox="1">
            <a:spLocks noChangeArrowheads="1"/>
          </p:cNvSpPr>
          <p:nvPr/>
        </p:nvSpPr>
        <p:spPr bwMode="auto">
          <a:xfrm>
            <a:off x="7672388" y="1709738"/>
            <a:ext cx="1227137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/>
              <a:t>World</a:t>
            </a:r>
          </a:p>
        </p:txBody>
      </p:sp>
      <p:sp>
        <p:nvSpPr>
          <p:cNvPr id="29718" name="Line 26"/>
          <p:cNvSpPr>
            <a:spLocks noChangeShapeType="1"/>
          </p:cNvSpPr>
          <p:nvPr/>
        </p:nvSpPr>
        <p:spPr bwMode="auto">
          <a:xfrm flipV="1">
            <a:off x="8964613" y="1982788"/>
            <a:ext cx="0" cy="314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719" name="Line 30"/>
          <p:cNvSpPr>
            <a:spLocks noChangeShapeType="1"/>
          </p:cNvSpPr>
          <p:nvPr/>
        </p:nvSpPr>
        <p:spPr bwMode="auto">
          <a:xfrm flipV="1">
            <a:off x="3203575" y="3355975"/>
            <a:ext cx="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720" name="Line 31"/>
          <p:cNvSpPr>
            <a:spLocks noChangeShapeType="1"/>
          </p:cNvSpPr>
          <p:nvPr/>
        </p:nvSpPr>
        <p:spPr bwMode="auto">
          <a:xfrm flipV="1">
            <a:off x="3203575" y="45085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721" name="Oval 32"/>
          <p:cNvSpPr>
            <a:spLocks noChangeArrowheads="1"/>
          </p:cNvSpPr>
          <p:nvPr/>
        </p:nvSpPr>
        <p:spPr bwMode="auto">
          <a:xfrm>
            <a:off x="3132138" y="4565650"/>
            <a:ext cx="131762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9722" name="Line 33"/>
          <p:cNvSpPr>
            <a:spLocks noChangeShapeType="1"/>
          </p:cNvSpPr>
          <p:nvPr/>
        </p:nvSpPr>
        <p:spPr bwMode="auto">
          <a:xfrm flipV="1">
            <a:off x="2482850" y="4652963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73" name="Text Box 38"/>
          <p:cNvSpPr txBox="1">
            <a:spLocks noChangeArrowheads="1"/>
          </p:cNvSpPr>
          <p:nvPr/>
        </p:nvSpPr>
        <p:spPr bwMode="auto">
          <a:xfrm>
            <a:off x="2097356" y="5910371"/>
            <a:ext cx="639155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 dirty="0"/>
          </a:p>
          <a:p>
            <a:pPr eaLnBrk="0" hangingPunct="0"/>
            <a:r>
              <a:rPr lang="en-GB" sz="2400" dirty="0" smtClean="0">
                <a:solidFill>
                  <a:schemeClr val="accent1"/>
                </a:solidFill>
              </a:rPr>
              <a:t> Agency is computed post-hoc and retrospectively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29724" name="Text Box 21"/>
          <p:cNvSpPr txBox="1">
            <a:spLocks noChangeArrowheads="1"/>
          </p:cNvSpPr>
          <p:nvPr/>
        </p:nvSpPr>
        <p:spPr bwMode="auto">
          <a:xfrm>
            <a:off x="7739063" y="4941888"/>
            <a:ext cx="1276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Perception</a:t>
            </a: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34925" y="5803900"/>
            <a:ext cx="1620838" cy="1009650"/>
          </a:xfrm>
          <a:prstGeom prst="wedgeRoundRectCallout">
            <a:avLst>
              <a:gd name="adj1" fmla="val 109208"/>
              <a:gd name="adj2" fmla="val -150324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600">
                <a:solidFill>
                  <a:srgbClr val="FF0000"/>
                </a:solidFill>
              </a:rPr>
              <a:t>+ve Prediction Error: It was not me!</a:t>
            </a:r>
            <a:endParaRPr lang="en-US" sz="1600">
              <a:solidFill>
                <a:srgbClr val="FF0000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82575" y="1557338"/>
            <a:ext cx="5530850" cy="2881312"/>
            <a:chOff x="282298" y="1557338"/>
            <a:chExt cx="5531698" cy="2881312"/>
          </a:xfrm>
        </p:grpSpPr>
        <p:sp>
          <p:nvSpPr>
            <p:cNvPr id="29734" name="AutoShape 28"/>
            <p:cNvSpPr>
              <a:spLocks noChangeArrowheads="1"/>
            </p:cNvSpPr>
            <p:nvPr/>
          </p:nvSpPr>
          <p:spPr bwMode="auto">
            <a:xfrm>
              <a:off x="899096" y="1557338"/>
              <a:ext cx="4914900" cy="2881312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9735" name="TextBox 35"/>
            <p:cNvSpPr txBox="1">
              <a:spLocks noChangeArrowheads="1"/>
            </p:cNvSpPr>
            <p:nvPr/>
          </p:nvSpPr>
          <p:spPr bwMode="auto">
            <a:xfrm rot="-5400000">
              <a:off x="-588453" y="2922236"/>
              <a:ext cx="23262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i="1">
                  <a:solidFill>
                    <a:srgbClr val="FFFF00"/>
                  </a:solidFill>
                </a:rPr>
                <a:t>Prospective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075238" y="4149725"/>
            <a:ext cx="4140200" cy="1476375"/>
            <a:chOff x="5075808" y="4149080"/>
            <a:chExt cx="4140200" cy="1477020"/>
          </a:xfrm>
        </p:grpSpPr>
        <p:sp>
          <p:nvSpPr>
            <p:cNvPr id="29732" name="AutoShape 22"/>
            <p:cNvSpPr>
              <a:spLocks noChangeArrowheads="1"/>
            </p:cNvSpPr>
            <p:nvPr/>
          </p:nvSpPr>
          <p:spPr bwMode="auto">
            <a:xfrm>
              <a:off x="5075808" y="4760913"/>
              <a:ext cx="4140200" cy="865187"/>
            </a:xfrm>
            <a:prstGeom prst="roundRect">
              <a:avLst>
                <a:gd name="adj" fmla="val 16667"/>
              </a:avLst>
            </a:prstGeom>
            <a:solidFill>
              <a:srgbClr val="66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12433" y="4149080"/>
              <a:ext cx="2689225" cy="5844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i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Retrospective</a:t>
              </a:r>
            </a:p>
          </p:txBody>
        </p:sp>
      </p:grpSp>
      <p:sp>
        <p:nvSpPr>
          <p:cNvPr id="142370" name="AutoShape 34"/>
          <p:cNvSpPr>
            <a:spLocks noChangeArrowheads="1"/>
          </p:cNvSpPr>
          <p:nvPr/>
        </p:nvSpPr>
        <p:spPr bwMode="auto">
          <a:xfrm>
            <a:off x="71438" y="4724400"/>
            <a:ext cx="1620837" cy="1008063"/>
          </a:xfrm>
          <a:prstGeom prst="wedgeRoundRectCallout">
            <a:avLst>
              <a:gd name="adj1" fmla="val 103829"/>
              <a:gd name="adj2" fmla="val -53931"/>
              <a:gd name="adj3" fmla="val 16667"/>
            </a:avLst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600">
                <a:solidFill>
                  <a:srgbClr val="33CC33"/>
                </a:solidFill>
              </a:rPr>
              <a:t>No Prediction Error: It was me!</a:t>
            </a:r>
            <a:endParaRPr lang="en-US" sz="1600">
              <a:solidFill>
                <a:srgbClr val="33CC33"/>
              </a:solidFill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276600" y="3789363"/>
            <a:ext cx="287338" cy="1295400"/>
            <a:chOff x="3275856" y="3789040"/>
            <a:chExt cx="288032" cy="1296144"/>
          </a:xfrm>
        </p:grpSpPr>
        <p:sp>
          <p:nvSpPr>
            <p:cNvPr id="29730" name="Down Arrow 41"/>
            <p:cNvSpPr>
              <a:spLocks noChangeArrowheads="1"/>
            </p:cNvSpPr>
            <p:nvPr/>
          </p:nvSpPr>
          <p:spPr bwMode="auto">
            <a:xfrm>
              <a:off x="3275856" y="3789040"/>
              <a:ext cx="288032" cy="50405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FFFF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29731" name="Down Arrow 42"/>
            <p:cNvSpPr>
              <a:spLocks noChangeArrowheads="1"/>
            </p:cNvSpPr>
            <p:nvPr/>
          </p:nvSpPr>
          <p:spPr bwMode="auto">
            <a:xfrm flipV="1">
              <a:off x="3275856" y="4581128"/>
              <a:ext cx="288032" cy="50405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333FF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 cstate="print"/>
          <a:srcRect l="14948" t="38860" r="396" b="11177"/>
          <a:stretch>
            <a:fillRect/>
          </a:stretch>
        </p:blipFill>
        <p:spPr bwMode="auto">
          <a:xfrm>
            <a:off x="-1" y="648072"/>
            <a:ext cx="924890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96" y="508518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221088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Just know what to do...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“Intentional fluency”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err="1" smtClean="0"/>
              <a:t>Metacognitive</a:t>
            </a:r>
            <a:r>
              <a:rPr lang="en-GB" sz="2800" dirty="0" smtClean="0"/>
              <a:t> readout of action selection processes</a:t>
            </a:r>
            <a:endParaRPr lang="en-GB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56"/>
          <p:cNvSpPr txBox="1">
            <a:spLocks noChangeArrowheads="1"/>
          </p:cNvSpPr>
          <p:nvPr/>
        </p:nvSpPr>
        <p:spPr bwMode="auto">
          <a:xfrm>
            <a:off x="2989833" y="2997200"/>
            <a:ext cx="1174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prediction</a:t>
            </a: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6363" y="-26988"/>
            <a:ext cx="9502776" cy="1143001"/>
          </a:xfrm>
        </p:spPr>
        <p:txBody>
          <a:bodyPr/>
          <a:lstStyle/>
          <a:p>
            <a:r>
              <a:rPr lang="en-GB" sz="4000" smtClean="0">
                <a:latin typeface="Arial" charset="0"/>
              </a:rPr>
              <a:t>Comparator models</a:t>
            </a:r>
            <a:br>
              <a:rPr lang="en-GB" sz="4000" smtClean="0">
                <a:latin typeface="Arial" charset="0"/>
              </a:rPr>
            </a:br>
            <a:r>
              <a:rPr lang="en-GB" sz="1400" smtClean="0">
                <a:latin typeface="Arial" charset="0"/>
              </a:rPr>
              <a:t>Blakemore, Frith, Wolpert, Proc Roy Soc 2000</a:t>
            </a: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1803971" y="1982788"/>
            <a:ext cx="576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037333" y="1733550"/>
            <a:ext cx="1371600" cy="81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/>
              <a:t>Planner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/>
              <a:t>(Inverse model)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3529583" y="16652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motor command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874321" y="1717675"/>
            <a:ext cx="1371600" cy="5591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 dirty="0" smtClean="0"/>
              <a:t>Action</a:t>
            </a:r>
            <a:endParaRPr lang="en-GB" sz="1800" dirty="0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048321" y="1698625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Goal/</a:t>
            </a:r>
          </a:p>
          <a:p>
            <a:pPr eaLnBrk="0" hangingPunct="0"/>
            <a:r>
              <a:rPr lang="en-GB" sz="1800"/>
              <a:t>Intention</a:t>
            </a: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5728271" y="1982788"/>
            <a:ext cx="0" cy="139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H="1">
            <a:off x="1964308" y="3381375"/>
            <a:ext cx="377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V="1">
            <a:off x="1935733" y="2000250"/>
            <a:ext cx="0" cy="138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151883" y="3114675"/>
            <a:ext cx="1371600" cy="103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/>
              <a:t>Forward model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5074221" y="2532063"/>
            <a:ext cx="1682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efference copy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18258" y="2000250"/>
            <a:ext cx="5602288" cy="3128963"/>
            <a:chOff x="2136" y="1596"/>
            <a:chExt cx="3192" cy="1008"/>
          </a:xfrm>
        </p:grpSpPr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>
              <a:off x="5316" y="15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H="1">
              <a:off x="2136" y="2604"/>
              <a:ext cx="3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4" name="Line 18"/>
            <p:cNvSpPr>
              <a:spLocks noChangeShapeType="1"/>
            </p:cNvSpPr>
            <p:nvPr/>
          </p:nvSpPr>
          <p:spPr bwMode="auto">
            <a:xfrm flipV="1">
              <a:off x="2148" y="16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1759521" y="1884363"/>
            <a:ext cx="131762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1876996" y="1884363"/>
            <a:ext cx="131762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5321871" y="4960938"/>
            <a:ext cx="197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sensory feedback</a:t>
            </a: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 flipV="1">
            <a:off x="7426896" y="5127625"/>
            <a:ext cx="175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 flipV="1">
            <a:off x="7566597" y="1985963"/>
            <a:ext cx="13978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7672958" y="1709738"/>
            <a:ext cx="1227138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GB" sz="1800"/>
              <a:t>World</a:t>
            </a:r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V="1">
            <a:off x="8964488" y="1982788"/>
            <a:ext cx="0" cy="314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65" name="Line 30"/>
          <p:cNvSpPr>
            <a:spLocks noChangeShapeType="1"/>
          </p:cNvSpPr>
          <p:nvPr/>
        </p:nvSpPr>
        <p:spPr bwMode="auto">
          <a:xfrm flipV="1">
            <a:off x="3204146" y="3355975"/>
            <a:ext cx="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66" name="Line 31"/>
          <p:cNvSpPr>
            <a:spLocks noChangeShapeType="1"/>
          </p:cNvSpPr>
          <p:nvPr/>
        </p:nvSpPr>
        <p:spPr bwMode="auto">
          <a:xfrm flipV="1">
            <a:off x="3204146" y="45085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67" name="Oval 32"/>
          <p:cNvSpPr>
            <a:spLocks noChangeArrowheads="1"/>
          </p:cNvSpPr>
          <p:nvPr/>
        </p:nvSpPr>
        <p:spPr bwMode="auto">
          <a:xfrm>
            <a:off x="3132708" y="4565650"/>
            <a:ext cx="131763" cy="231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42368" name="Line 33"/>
          <p:cNvSpPr>
            <a:spLocks noChangeShapeType="1"/>
          </p:cNvSpPr>
          <p:nvPr/>
        </p:nvSpPr>
        <p:spPr bwMode="auto">
          <a:xfrm flipV="1">
            <a:off x="2483421" y="4652963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2374" name="Text Box 21"/>
          <p:cNvSpPr txBox="1">
            <a:spLocks noChangeArrowheads="1"/>
          </p:cNvSpPr>
          <p:nvPr/>
        </p:nvSpPr>
        <p:spPr bwMode="auto">
          <a:xfrm>
            <a:off x="7739633" y="4941888"/>
            <a:ext cx="1276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/>
              <a:t>Perception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282298" y="1557338"/>
            <a:ext cx="5531698" cy="2881312"/>
            <a:chOff x="282298" y="1557338"/>
            <a:chExt cx="5531698" cy="2881312"/>
          </a:xfrm>
        </p:grpSpPr>
        <p:sp>
          <p:nvSpPr>
            <p:cNvPr id="142364" name="AutoShape 28"/>
            <p:cNvSpPr>
              <a:spLocks noChangeArrowheads="1"/>
            </p:cNvSpPr>
            <p:nvPr/>
          </p:nvSpPr>
          <p:spPr bwMode="auto">
            <a:xfrm>
              <a:off x="899096" y="1557338"/>
              <a:ext cx="4914900" cy="2881312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-588453" y="2922236"/>
              <a:ext cx="2326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i="1" dirty="0" smtClean="0">
                  <a:solidFill>
                    <a:srgbClr val="FFFF00"/>
                  </a:solidFill>
                </a:rPr>
                <a:t>Prospective</a:t>
              </a:r>
              <a:endParaRPr lang="en-GB" sz="3200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5075808" y="4149080"/>
            <a:ext cx="4140200" cy="1477020"/>
            <a:chOff x="5075808" y="4149080"/>
            <a:chExt cx="4140200" cy="1477020"/>
          </a:xfrm>
        </p:grpSpPr>
        <p:sp>
          <p:nvSpPr>
            <p:cNvPr id="142358" name="AutoShape 22"/>
            <p:cNvSpPr>
              <a:spLocks noChangeArrowheads="1"/>
            </p:cNvSpPr>
            <p:nvPr/>
          </p:nvSpPr>
          <p:spPr bwMode="auto">
            <a:xfrm>
              <a:off x="5075808" y="4760913"/>
              <a:ext cx="4140200" cy="865187"/>
            </a:xfrm>
            <a:prstGeom prst="roundRect">
              <a:avLst>
                <a:gd name="adj" fmla="val 16667"/>
              </a:avLst>
            </a:prstGeom>
            <a:solidFill>
              <a:srgbClr val="66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12160" y="4149080"/>
              <a:ext cx="26901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Retrospective</a:t>
              </a:r>
              <a:endParaRPr lang="en-GB" sz="32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3275856" y="3789040"/>
            <a:ext cx="288032" cy="1296144"/>
            <a:chOff x="3275856" y="3789040"/>
            <a:chExt cx="288032" cy="1296144"/>
          </a:xfrm>
        </p:grpSpPr>
        <p:sp>
          <p:nvSpPr>
            <p:cNvPr id="42" name="Down Arrow 41"/>
            <p:cNvSpPr/>
            <p:nvPr/>
          </p:nvSpPr>
          <p:spPr bwMode="auto">
            <a:xfrm>
              <a:off x="3275856" y="3789040"/>
              <a:ext cx="288032" cy="504056"/>
            </a:xfrm>
            <a:prstGeom prst="downArrow">
              <a:avLst/>
            </a:prstGeom>
            <a:solidFill>
              <a:srgbClr val="FFFF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 flipV="1">
              <a:off x="3275856" y="4581128"/>
              <a:ext cx="288032" cy="504056"/>
            </a:xfrm>
            <a:prstGeom prst="downArrow">
              <a:avLst/>
            </a:prstGeom>
            <a:solidFill>
              <a:srgbClr val="3333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Down Arrow 44"/>
          <p:cNvSpPr/>
          <p:nvPr/>
        </p:nvSpPr>
        <p:spPr bwMode="auto">
          <a:xfrm>
            <a:off x="2555776" y="2564904"/>
            <a:ext cx="360040" cy="2016224"/>
          </a:xfrm>
          <a:prstGeom prst="downArrow">
            <a:avLst/>
          </a:prstGeom>
          <a:solidFill>
            <a:srgbClr val="FFFF00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AutoShape 34"/>
          <p:cNvSpPr>
            <a:spLocks noChangeArrowheads="1"/>
          </p:cNvSpPr>
          <p:nvPr/>
        </p:nvSpPr>
        <p:spPr bwMode="auto">
          <a:xfrm>
            <a:off x="72008" y="4724400"/>
            <a:ext cx="1619672" cy="1008856"/>
          </a:xfrm>
          <a:prstGeom prst="wedgeRoundRectCallout">
            <a:avLst>
              <a:gd name="adj1" fmla="val 103829"/>
              <a:gd name="adj2" fmla="val -53931"/>
              <a:gd name="adj3" fmla="val 1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2000" dirty="0" smtClean="0">
                <a:solidFill>
                  <a:srgbClr val="FF6699"/>
                </a:solidFill>
              </a:rPr>
              <a:t>Feels like I’m in control</a:t>
            </a:r>
            <a:endParaRPr lang="en-US" sz="2000" dirty="0">
              <a:solidFill>
                <a:srgbClr val="FF6699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23728" y="1484784"/>
            <a:ext cx="1152128" cy="34563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1616" y="602128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dirty="0" smtClean="0">
                <a:solidFill>
                  <a:srgbClr val="FF6699"/>
                </a:solidFill>
              </a:rPr>
              <a:t>Predictive component to sense of agency</a:t>
            </a:r>
            <a:endParaRPr lang="en-US" sz="32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charset="0"/>
              </a:rPr>
              <a:t>Experiment 1: Subliminally priming actions selection influences sense of agency</a:t>
            </a:r>
            <a:endParaRPr lang="en-GB" sz="1100" dirty="0" smtClean="0">
              <a:latin typeface="Arial" charset="0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304800" y="764704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87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6021388"/>
            <a:ext cx="91440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Primes by themselves do not predict effects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Compatible primes increase </a:t>
            </a:r>
            <a:r>
              <a:rPr lang="en-GB" sz="2400" b="1" i="1" dirty="0" smtClean="0">
                <a:latin typeface="Arial" charset="0"/>
              </a:rPr>
              <a:t>fluency </a:t>
            </a:r>
            <a:r>
              <a:rPr lang="en-GB" sz="2400" dirty="0" smtClean="0">
                <a:latin typeface="Arial" charset="0"/>
              </a:rPr>
              <a:t>of action selection </a:t>
            </a:r>
          </a:p>
        </p:txBody>
      </p:sp>
      <p:pic>
        <p:nvPicPr>
          <p:cNvPr id="6" name="Picture 5" descr="Figure1"/>
          <p:cNvPicPr>
            <a:picLocks noChangeAspect="1" noChangeArrowheads="1"/>
          </p:cNvPicPr>
          <p:nvPr/>
        </p:nvPicPr>
        <p:blipFill>
          <a:blip r:embed="rId3" cstate="print"/>
          <a:srcRect r="1855"/>
          <a:stretch>
            <a:fillRect/>
          </a:stretch>
        </p:blipFill>
        <p:spPr bwMode="auto">
          <a:xfrm>
            <a:off x="-108520" y="836613"/>
            <a:ext cx="57959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758880" y="908050"/>
            <a:ext cx="3276599" cy="424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1800" dirty="0" smtClean="0"/>
          </a:p>
          <a:p>
            <a:pPr>
              <a:buFontTx/>
              <a:buChar char="-"/>
            </a:pPr>
            <a:r>
              <a:rPr lang="en-GB" sz="1800" dirty="0" smtClean="0"/>
              <a:t>Subliminal primes</a:t>
            </a:r>
          </a:p>
          <a:p>
            <a:pPr>
              <a:buFontTx/>
              <a:buChar char="-"/>
            </a:pPr>
            <a:r>
              <a:rPr lang="en-GB" sz="1800" dirty="0" smtClean="0"/>
              <a:t>2AFC visual-motor task</a:t>
            </a:r>
          </a:p>
          <a:p>
            <a:pPr>
              <a:buFontTx/>
              <a:buChar char="-"/>
            </a:pPr>
            <a:r>
              <a:rPr lang="en-GB" sz="1800" dirty="0" smtClean="0"/>
              <a:t> Colour effect</a:t>
            </a:r>
          </a:p>
          <a:p>
            <a:pPr>
              <a:buFontTx/>
              <a:buChar char="-"/>
            </a:pPr>
            <a:r>
              <a:rPr lang="en-GB" sz="1800" dirty="0" smtClean="0"/>
              <a:t>Numerical rating</a:t>
            </a:r>
          </a:p>
          <a:p>
            <a:r>
              <a:rPr lang="en-GB" sz="1800" dirty="0" smtClean="0"/>
              <a:t>“how much control?”</a:t>
            </a:r>
          </a:p>
          <a:p>
            <a:endParaRPr lang="en-GB" sz="1800" dirty="0" smtClean="0"/>
          </a:p>
          <a:p>
            <a:r>
              <a:rPr lang="en-GB" sz="1800" b="1" dirty="0" smtClean="0"/>
              <a:t>Sense of control judgement:</a:t>
            </a:r>
            <a:endParaRPr lang="en-GB" sz="1800" b="1" dirty="0"/>
          </a:p>
          <a:p>
            <a:r>
              <a:rPr lang="en-GB" sz="1800" dirty="0"/>
              <a:t>1. Hand-colour </a:t>
            </a:r>
            <a:r>
              <a:rPr lang="en-GB" sz="1800" dirty="0" smtClean="0"/>
              <a:t>relation</a:t>
            </a:r>
            <a:br>
              <a:rPr lang="en-GB" sz="1800" dirty="0" smtClean="0"/>
            </a:br>
            <a:r>
              <a:rPr lang="en-GB" sz="1800" dirty="0" smtClean="0"/>
              <a:t>(blocked)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2. Response-colour delay</a:t>
            </a:r>
          </a:p>
          <a:p>
            <a:r>
              <a:rPr lang="en-GB" sz="1800" dirty="0"/>
              <a:t>(dummy)</a:t>
            </a:r>
          </a:p>
          <a:p>
            <a:endParaRPr lang="en-GB" sz="1800" dirty="0"/>
          </a:p>
          <a:p>
            <a:r>
              <a:rPr lang="en-GB" sz="1800" dirty="0">
                <a:solidFill>
                  <a:srgbClr val="FFFF00"/>
                </a:solidFill>
              </a:rPr>
              <a:t>3. Prime compatibility?</a:t>
            </a:r>
          </a:p>
        </p:txBody>
      </p:sp>
    </p:spTree>
    <p:extLst>
      <p:ext uri="{BB962C8B-B14F-4D97-AF65-F5344CB8AC3E}">
        <p14:creationId xmlns:p14="http://schemas.microsoft.com/office/powerpoint/2010/main" val="18542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7236" grpId="0" build="p"/>
      <p:bldP spid="338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66725" y="115888"/>
            <a:ext cx="3097213" cy="3887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898525" y="476250"/>
          <a:ext cx="27051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5" imgW="2705100" imgH="2524049" progId="Excel.Sheet.8">
                  <p:embed/>
                </p:oleObj>
              </mc:Choice>
              <mc:Fallback>
                <p:oleObj name="Chart" r:id="rId5" imgW="2705100" imgH="2524049" progId="Excel.Shee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76250"/>
                        <a:ext cx="27051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-2825410">
            <a:off x="1254125" y="3074988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compatible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-2825410">
            <a:off x="1718468" y="3123407"/>
            <a:ext cx="1179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incompatible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6200000">
            <a:off x="-227806" y="1620044"/>
            <a:ext cx="209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Response Times</a:t>
            </a:r>
          </a:p>
        </p:txBody>
      </p:sp>
      <p:sp>
        <p:nvSpPr>
          <p:cNvPr id="36881" name="Rectangle 3"/>
          <p:cNvSpPr>
            <a:spLocks noChangeArrowheads="1"/>
          </p:cNvSpPr>
          <p:nvPr/>
        </p:nvSpPr>
        <p:spPr bwMode="auto">
          <a:xfrm>
            <a:off x="395288" y="3717925"/>
            <a:ext cx="3671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400">
                <a:solidFill>
                  <a:schemeClr val="tx2"/>
                </a:solidFill>
              </a:rPr>
              <a:t>Subliminal priming influences action selection mechanisms…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051050" y="547688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**</a:t>
            </a:r>
          </a:p>
        </p:txBody>
      </p:sp>
      <p:grpSp>
        <p:nvGrpSpPr>
          <p:cNvPr id="36887" name="Group 23"/>
          <p:cNvGrpSpPr>
            <a:grpSpLocks/>
          </p:cNvGrpSpPr>
          <p:nvPr/>
        </p:nvGrpSpPr>
        <p:grpSpPr bwMode="auto">
          <a:xfrm>
            <a:off x="5219702" y="115888"/>
            <a:ext cx="3673476" cy="5489575"/>
            <a:chOff x="3288" y="73"/>
            <a:chExt cx="2314" cy="3458"/>
          </a:xfrm>
        </p:grpSpPr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3333" y="73"/>
              <a:ext cx="1951" cy="244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3651" y="345"/>
            <a:ext cx="1608" cy="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Chart" r:id="rId8" imgW="2552700" imgH="2524049" progId="Excel.Sheet.8">
                    <p:embed/>
                  </p:oleObj>
                </mc:Choice>
                <mc:Fallback>
                  <p:oleObj name="Chart" r:id="rId8" imgW="2552700" imgH="2524049" progId="Excel.Sheet.8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45"/>
                          <a:ext cx="1608" cy="1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 rot="-2825410">
              <a:off x="3827" y="196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</a:rPr>
                <a:t>compatible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 rot="-2825410">
              <a:off x="4119" y="2000"/>
              <a:ext cx="7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</a:rPr>
                <a:t>incompatible</a:t>
              </a: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 rot="16200000">
              <a:off x="3299" y="103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bg1"/>
                  </a:solidFill>
                </a:rPr>
                <a:t>control</a:t>
              </a:r>
            </a:p>
          </p:txBody>
        </p:sp>
        <p:sp>
          <p:nvSpPr>
            <p:cNvPr id="36882" name="Rectangle 3"/>
            <p:cNvSpPr>
              <a:spLocks noChangeArrowheads="1"/>
            </p:cNvSpPr>
            <p:nvPr/>
          </p:nvSpPr>
          <p:spPr bwMode="auto">
            <a:xfrm>
              <a:off x="3288" y="2341"/>
              <a:ext cx="2314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GB" sz="2400" dirty="0">
                  <a:solidFill>
                    <a:schemeClr val="tx2"/>
                  </a:solidFill>
                </a:rPr>
                <a:t>… and increases perceived </a:t>
              </a:r>
              <a:r>
                <a:rPr lang="en-GB" sz="2400" dirty="0" smtClean="0">
                  <a:solidFill>
                    <a:schemeClr val="tx2"/>
                  </a:solidFill>
                </a:rPr>
                <a:t>sense of agency over action effects</a:t>
              </a:r>
              <a:endParaRPr lang="en-GB" sz="2400" dirty="0">
                <a:solidFill>
                  <a:schemeClr val="tx2"/>
                </a:solidFill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4354" y="345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**</a:t>
              </a:r>
            </a:p>
          </p:txBody>
        </p:sp>
      </p:grpSp>
      <p:sp>
        <p:nvSpPr>
          <p:cNvPr id="1887236" name="Rectangle 4"/>
          <p:cNvSpPr>
            <a:spLocks noChangeArrowheads="1"/>
          </p:cNvSpPr>
          <p:nvPr/>
        </p:nvSpPr>
        <p:spPr bwMode="auto">
          <a:xfrm>
            <a:off x="0" y="5300663"/>
            <a:ext cx="9756576" cy="100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Action Priming </a:t>
            </a:r>
            <a:r>
              <a:rPr lang="en-GB" sz="2400" dirty="0">
                <a:solidFill>
                  <a:srgbClr val="FFFF00"/>
                </a:solidFill>
              </a:rPr>
              <a:t>→ </a:t>
            </a:r>
            <a:r>
              <a:rPr lang="en-GB" sz="2400" dirty="0" smtClean="0">
                <a:solidFill>
                  <a:srgbClr val="FFFF00"/>
                </a:solidFill>
              </a:rPr>
              <a:t>Fluent </a:t>
            </a:r>
            <a:r>
              <a:rPr lang="en-GB" sz="2400" dirty="0">
                <a:solidFill>
                  <a:srgbClr val="FFFF00"/>
                </a:solidFill>
              </a:rPr>
              <a:t>action selection → sense of control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dirty="0"/>
              <a:t>Prospective, </a:t>
            </a:r>
            <a:r>
              <a:rPr lang="en-GB" sz="2400" dirty="0" err="1"/>
              <a:t>premotor</a:t>
            </a:r>
            <a:r>
              <a:rPr lang="en-GB" sz="2400" dirty="0"/>
              <a:t> contribution to sense of agency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Not effect prediction, not </a:t>
            </a:r>
            <a:r>
              <a:rPr lang="en-GB" sz="2400" dirty="0"/>
              <a:t>easily explained by </a:t>
            </a:r>
            <a:r>
              <a:rPr lang="en-GB" sz="2400" dirty="0" smtClean="0"/>
              <a:t>reconstruction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8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72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784976" cy="1138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preconstruction and reconstruction combined?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7704" y="1844824"/>
            <a:ext cx="4968552" cy="4392488"/>
            <a:chOff x="5580112" y="2924944"/>
            <a:chExt cx="2462330" cy="2448272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724128" y="2924944"/>
              <a:ext cx="0" cy="24482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580112" y="5157192"/>
              <a:ext cx="2462330" cy="1569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2339752" y="1916832"/>
            <a:ext cx="1296144" cy="3672408"/>
          </a:xfrm>
          <a:prstGeom prst="ellipse">
            <a:avLst/>
          </a:prstGeom>
          <a:solidFill>
            <a:schemeClr val="accent2">
              <a:lumMod val="60000"/>
              <a:lumOff val="40000"/>
              <a:alpha val="86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3851920" y="3212976"/>
            <a:ext cx="1224136" cy="3816424"/>
          </a:xfrm>
          <a:prstGeom prst="ellipse">
            <a:avLst/>
          </a:prstGeom>
          <a:solidFill>
            <a:schemeClr val="bg2">
              <a:lumMod val="60000"/>
              <a:lumOff val="40000"/>
              <a:alpha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691308" y="3100691"/>
            <a:ext cx="2478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/>
              <a:t>Intention </a:t>
            </a:r>
            <a:r>
              <a:rPr lang="en-US" sz="2400" dirty="0" smtClean="0">
                <a:solidFill>
                  <a:prstClr val="white"/>
                </a:solidFill>
              </a:rPr>
              <a:t>Monitoring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4869160"/>
            <a:ext cx="2921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Outcome Monitoring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98226" y="3567854"/>
            <a:ext cx="366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Importance of intention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71823" y="5949280"/>
            <a:ext cx="475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Importance of action outcome</a:t>
            </a:r>
            <a:endParaRPr lang="en-US" sz="2800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04800" y="1192213"/>
            <a:ext cx="8610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691680" y="1260049"/>
            <a:ext cx="6447348" cy="3821011"/>
            <a:chOff x="1691680" y="1260049"/>
            <a:chExt cx="6447348" cy="3821011"/>
          </a:xfrm>
        </p:grpSpPr>
        <p:sp>
          <p:nvSpPr>
            <p:cNvPr id="19" name="Rectangle 18"/>
            <p:cNvSpPr/>
            <p:nvPr/>
          </p:nvSpPr>
          <p:spPr>
            <a:xfrm rot="2563418">
              <a:off x="5028433" y="4434729"/>
              <a:ext cx="31105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</a:rPr>
                <a:t>Reconstruction 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91680" y="1260049"/>
              <a:ext cx="29236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Preconstruction 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9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678</Words>
  <Application>Microsoft Macintosh PowerPoint</Application>
  <PresentationFormat>On-screen Show (4:3)</PresentationFormat>
  <Paragraphs>157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Chart</vt:lpstr>
      <vt:lpstr>Worksheet</vt:lpstr>
      <vt:lpstr>WP6: Mechanisms of instrumental learning and the conscious experience of agency</vt:lpstr>
      <vt:lpstr>Research questions</vt:lpstr>
      <vt:lpstr>PowerPoint Presentation</vt:lpstr>
      <vt:lpstr>Comparator models Blakemore, Frith, Wolpert, Proc Roy Soc 2000</vt:lpstr>
      <vt:lpstr>PowerPoint Presentation</vt:lpstr>
      <vt:lpstr>Comparator models Blakemore, Frith, Wolpert, Proc Roy Soc 2000</vt:lpstr>
      <vt:lpstr>Experiment 1: Subliminally priming actions selection influences sense of agency</vt:lpstr>
      <vt:lpstr>PowerPoint Presentation</vt:lpstr>
      <vt:lpstr>How are preconstruction and reconstruction combined?</vt:lpstr>
      <vt:lpstr>Experiment 2: Combining selection and reconstruction </vt:lpstr>
      <vt:lpstr>Results</vt:lpstr>
      <vt:lpstr>Results</vt:lpstr>
      <vt:lpstr>Experiment 3: What happens when outcomes are not as predicted?</vt:lpstr>
      <vt:lpstr>Relation to other partners</vt:lpstr>
      <vt:lpstr>Future research questions: 1</vt:lpstr>
      <vt:lpstr>Future research questions: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</dc:title>
  <dc:creator>Nura Sidarus</dc:creator>
  <cp:lastModifiedBy>Axel Cleeremans</cp:lastModifiedBy>
  <cp:revision>47</cp:revision>
  <dcterms:created xsi:type="dcterms:W3CDTF">2013-02-10T00:07:29Z</dcterms:created>
  <dcterms:modified xsi:type="dcterms:W3CDTF">2013-02-25T21:59:14Z</dcterms:modified>
</cp:coreProperties>
</file>