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2" r:id="rId4"/>
    <p:sldId id="258" r:id="rId5"/>
    <p:sldId id="259" r:id="rId6"/>
    <p:sldId id="263" r:id="rId7"/>
    <p:sldId id="265" r:id="rId8"/>
    <p:sldId id="264" r:id="rId9"/>
    <p:sldId id="261" r:id="rId10"/>
    <p:sldId id="269" r:id="rId11"/>
    <p:sldId id="267" r:id="rId12"/>
    <p:sldId id="268" r:id="rId13"/>
    <p:sldId id="271" r:id="rId14"/>
    <p:sldId id="270"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FC881D-4A6F-4667-AB5C-348579F92329}" type="datetimeFigureOut">
              <a:rPr lang="en-GB" smtClean="0"/>
              <a:t>13/02/2013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08027-18BB-47F9-9C83-32819B54B1C7}" type="slidenum">
              <a:rPr lang="en-GB" smtClean="0"/>
              <a:t>‹#›</a:t>
            </a:fld>
            <a:endParaRPr lang="en-GB"/>
          </a:p>
        </p:txBody>
      </p:sp>
    </p:spTree>
    <p:extLst>
      <p:ext uri="{BB962C8B-B14F-4D97-AF65-F5344CB8AC3E}">
        <p14:creationId xmlns:p14="http://schemas.microsoft.com/office/powerpoint/2010/main" val="315450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Times New Roman" pitchFamily="18" charset="0"/>
              </a:defRPr>
            </a:lvl1pPr>
            <a:lvl2pPr marL="742950" indent="-285750" eaLnBrk="0" hangingPunct="0">
              <a:defRPr sz="2800">
                <a:solidFill>
                  <a:srgbClr val="FFFF00"/>
                </a:solidFill>
                <a:latin typeface="Times New Roman" pitchFamily="18" charset="0"/>
              </a:defRPr>
            </a:lvl2pPr>
            <a:lvl3pPr marL="1143000" indent="-228600" eaLnBrk="0" hangingPunct="0">
              <a:defRPr sz="2800">
                <a:solidFill>
                  <a:srgbClr val="FFFF00"/>
                </a:solidFill>
                <a:latin typeface="Times New Roman" pitchFamily="18" charset="0"/>
              </a:defRPr>
            </a:lvl3pPr>
            <a:lvl4pPr marL="1600200" indent="-228600" eaLnBrk="0" hangingPunct="0">
              <a:defRPr sz="2800">
                <a:solidFill>
                  <a:srgbClr val="FFFF00"/>
                </a:solidFill>
                <a:latin typeface="Times New Roman" pitchFamily="18" charset="0"/>
              </a:defRPr>
            </a:lvl4pPr>
            <a:lvl5pPr marL="2057400" indent="-228600" eaLnBrk="0" hangingPunct="0">
              <a:defRPr sz="2800">
                <a:solidFill>
                  <a:srgbClr val="FFFF00"/>
                </a:solidFill>
                <a:latin typeface="Times New Roman" pitchFamily="18" charset="0"/>
              </a:defRPr>
            </a:lvl5pPr>
            <a:lvl6pPr marL="2514600" indent="-228600" eaLnBrk="0" fontAlgn="base" hangingPunct="0">
              <a:spcBef>
                <a:spcPct val="0"/>
              </a:spcBef>
              <a:spcAft>
                <a:spcPct val="0"/>
              </a:spcAft>
              <a:defRPr sz="2800">
                <a:solidFill>
                  <a:srgbClr val="FFFF00"/>
                </a:solidFill>
                <a:latin typeface="Times New Roman" pitchFamily="18" charset="0"/>
              </a:defRPr>
            </a:lvl6pPr>
            <a:lvl7pPr marL="2971800" indent="-228600" eaLnBrk="0" fontAlgn="base" hangingPunct="0">
              <a:spcBef>
                <a:spcPct val="0"/>
              </a:spcBef>
              <a:spcAft>
                <a:spcPct val="0"/>
              </a:spcAft>
              <a:defRPr sz="2800">
                <a:solidFill>
                  <a:srgbClr val="FFFF00"/>
                </a:solidFill>
                <a:latin typeface="Times New Roman" pitchFamily="18" charset="0"/>
              </a:defRPr>
            </a:lvl7pPr>
            <a:lvl8pPr marL="3429000" indent="-228600" eaLnBrk="0" fontAlgn="base" hangingPunct="0">
              <a:spcBef>
                <a:spcPct val="0"/>
              </a:spcBef>
              <a:spcAft>
                <a:spcPct val="0"/>
              </a:spcAft>
              <a:defRPr sz="2800">
                <a:solidFill>
                  <a:srgbClr val="FFFF00"/>
                </a:solidFill>
                <a:latin typeface="Times New Roman" pitchFamily="18" charset="0"/>
              </a:defRPr>
            </a:lvl8pPr>
            <a:lvl9pPr marL="3886200" indent="-228600" eaLnBrk="0" fontAlgn="base" hangingPunct="0">
              <a:spcBef>
                <a:spcPct val="0"/>
              </a:spcBef>
              <a:spcAft>
                <a:spcPct val="0"/>
              </a:spcAft>
              <a:defRPr sz="2800">
                <a:solidFill>
                  <a:srgbClr val="FFFF00"/>
                </a:solidFill>
                <a:latin typeface="Times New Roman" pitchFamily="18" charset="0"/>
              </a:defRPr>
            </a:lvl9pPr>
          </a:lstStyle>
          <a:p>
            <a:pPr eaLnBrk="1" hangingPunct="1"/>
            <a:fld id="{8A50C41A-845D-4EC0-B3A7-07E6D104DC77}" type="slidenum">
              <a:rPr lang="en-GB" sz="1200" smtClean="0"/>
              <a:pPr eaLnBrk="1" hangingPunct="1"/>
              <a:t>11</a:t>
            </a:fld>
            <a:endParaRPr lang="en-GB" sz="1200" smtClean="0"/>
          </a:p>
        </p:txBody>
      </p:sp>
      <p:sp>
        <p:nvSpPr>
          <p:cNvPr id="54275" name="Text Box 2"/>
          <p:cNvSpPr txBox="1">
            <a:spLocks noChangeArrowheads="1"/>
          </p:cNvSpPr>
          <p:nvPr/>
        </p:nvSpPr>
        <p:spPr bwMode="auto">
          <a:xfrm>
            <a:off x="1003300" y="695325"/>
            <a:ext cx="4849813" cy="3429000"/>
          </a:xfrm>
          <a:prstGeom prst="rect">
            <a:avLst/>
          </a:prstGeom>
          <a:solidFill>
            <a:srgbClr val="FFFFFF"/>
          </a:solidFill>
          <a:ln w="9525">
            <a:solidFill>
              <a:srgbClr val="000000"/>
            </a:solidFill>
            <a:miter lim="800000"/>
            <a:headEnd/>
            <a:tailEnd/>
          </a:ln>
        </p:spPr>
        <p:txBody>
          <a:bodyPr wrap="none" anchor="ctr"/>
          <a:lstStyle>
            <a:lvl1pPr eaLnBrk="0" hangingPunct="0">
              <a:defRPr sz="2800">
                <a:solidFill>
                  <a:srgbClr val="FFFF00"/>
                </a:solidFill>
                <a:latin typeface="Times New Roman" pitchFamily="18" charset="0"/>
              </a:defRPr>
            </a:lvl1pPr>
            <a:lvl2pPr marL="742950" indent="-285750" eaLnBrk="0" hangingPunct="0">
              <a:defRPr sz="2800">
                <a:solidFill>
                  <a:srgbClr val="FFFF00"/>
                </a:solidFill>
                <a:latin typeface="Times New Roman" pitchFamily="18" charset="0"/>
              </a:defRPr>
            </a:lvl2pPr>
            <a:lvl3pPr marL="1143000" indent="-228600" eaLnBrk="0" hangingPunct="0">
              <a:defRPr sz="2800">
                <a:solidFill>
                  <a:srgbClr val="FFFF00"/>
                </a:solidFill>
                <a:latin typeface="Times New Roman" pitchFamily="18" charset="0"/>
              </a:defRPr>
            </a:lvl3pPr>
            <a:lvl4pPr marL="1600200" indent="-228600" eaLnBrk="0" hangingPunct="0">
              <a:defRPr sz="2800">
                <a:solidFill>
                  <a:srgbClr val="FFFF00"/>
                </a:solidFill>
                <a:latin typeface="Times New Roman" pitchFamily="18" charset="0"/>
              </a:defRPr>
            </a:lvl4pPr>
            <a:lvl5pPr marL="2057400" indent="-228600" eaLnBrk="0" hangingPunct="0">
              <a:defRPr sz="2800">
                <a:solidFill>
                  <a:srgbClr val="FFFF00"/>
                </a:solidFill>
                <a:latin typeface="Times New Roman" pitchFamily="18" charset="0"/>
              </a:defRPr>
            </a:lvl5pPr>
            <a:lvl6pPr marL="2514600" indent="-228600" eaLnBrk="0" fontAlgn="base" hangingPunct="0">
              <a:spcBef>
                <a:spcPct val="0"/>
              </a:spcBef>
              <a:spcAft>
                <a:spcPct val="0"/>
              </a:spcAft>
              <a:defRPr sz="2800">
                <a:solidFill>
                  <a:srgbClr val="FFFF00"/>
                </a:solidFill>
                <a:latin typeface="Times New Roman" pitchFamily="18" charset="0"/>
              </a:defRPr>
            </a:lvl6pPr>
            <a:lvl7pPr marL="2971800" indent="-228600" eaLnBrk="0" fontAlgn="base" hangingPunct="0">
              <a:spcBef>
                <a:spcPct val="0"/>
              </a:spcBef>
              <a:spcAft>
                <a:spcPct val="0"/>
              </a:spcAft>
              <a:defRPr sz="2800">
                <a:solidFill>
                  <a:srgbClr val="FFFF00"/>
                </a:solidFill>
                <a:latin typeface="Times New Roman" pitchFamily="18" charset="0"/>
              </a:defRPr>
            </a:lvl7pPr>
            <a:lvl8pPr marL="3429000" indent="-228600" eaLnBrk="0" fontAlgn="base" hangingPunct="0">
              <a:spcBef>
                <a:spcPct val="0"/>
              </a:spcBef>
              <a:spcAft>
                <a:spcPct val="0"/>
              </a:spcAft>
              <a:defRPr sz="2800">
                <a:solidFill>
                  <a:srgbClr val="FFFF00"/>
                </a:solidFill>
                <a:latin typeface="Times New Roman" pitchFamily="18" charset="0"/>
              </a:defRPr>
            </a:lvl8pPr>
            <a:lvl9pPr marL="3886200" indent="-228600" eaLnBrk="0" fontAlgn="base" hangingPunct="0">
              <a:spcBef>
                <a:spcPct val="0"/>
              </a:spcBef>
              <a:spcAft>
                <a:spcPct val="0"/>
              </a:spcAft>
              <a:defRPr sz="2800">
                <a:solidFill>
                  <a:srgbClr val="FFFF00"/>
                </a:solidFill>
                <a:latin typeface="Times New Roman" pitchFamily="18" charset="0"/>
              </a:defRPr>
            </a:lvl9pPr>
          </a:lstStyle>
          <a:p>
            <a:pPr eaLnBrk="1" hangingPunct="1"/>
            <a:endParaRPr lang="en-GB"/>
          </a:p>
        </p:txBody>
      </p:sp>
      <p:sp>
        <p:nvSpPr>
          <p:cNvPr id="54276" name="Rectangle 3"/>
          <p:cNvSpPr>
            <a:spLocks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00"/>
                </a:solidFill>
                <a:latin typeface="Times New Roman" pitchFamily="18" charset="0"/>
              </a:defRPr>
            </a:lvl1pPr>
            <a:lvl2pPr marL="742950" indent="-285750" eaLnBrk="0" hangingPunct="0">
              <a:defRPr sz="2800">
                <a:solidFill>
                  <a:srgbClr val="FFFF00"/>
                </a:solidFill>
                <a:latin typeface="Times New Roman" pitchFamily="18" charset="0"/>
              </a:defRPr>
            </a:lvl2pPr>
            <a:lvl3pPr marL="1143000" indent="-228600" eaLnBrk="0" hangingPunct="0">
              <a:defRPr sz="2800">
                <a:solidFill>
                  <a:srgbClr val="FFFF00"/>
                </a:solidFill>
                <a:latin typeface="Times New Roman" pitchFamily="18" charset="0"/>
              </a:defRPr>
            </a:lvl3pPr>
            <a:lvl4pPr marL="1600200" indent="-228600" eaLnBrk="0" hangingPunct="0">
              <a:defRPr sz="2800">
                <a:solidFill>
                  <a:srgbClr val="FFFF00"/>
                </a:solidFill>
                <a:latin typeface="Times New Roman" pitchFamily="18" charset="0"/>
              </a:defRPr>
            </a:lvl4pPr>
            <a:lvl5pPr marL="2057400" indent="-228600" eaLnBrk="0" hangingPunct="0">
              <a:defRPr sz="2800">
                <a:solidFill>
                  <a:srgbClr val="FFFF00"/>
                </a:solidFill>
                <a:latin typeface="Times New Roman" pitchFamily="18" charset="0"/>
              </a:defRPr>
            </a:lvl5pPr>
            <a:lvl6pPr marL="2514600" indent="-228600" eaLnBrk="0" fontAlgn="base" hangingPunct="0">
              <a:spcBef>
                <a:spcPct val="0"/>
              </a:spcBef>
              <a:spcAft>
                <a:spcPct val="0"/>
              </a:spcAft>
              <a:defRPr sz="2800">
                <a:solidFill>
                  <a:srgbClr val="FFFF00"/>
                </a:solidFill>
                <a:latin typeface="Times New Roman" pitchFamily="18" charset="0"/>
              </a:defRPr>
            </a:lvl6pPr>
            <a:lvl7pPr marL="2971800" indent="-228600" eaLnBrk="0" fontAlgn="base" hangingPunct="0">
              <a:spcBef>
                <a:spcPct val="0"/>
              </a:spcBef>
              <a:spcAft>
                <a:spcPct val="0"/>
              </a:spcAft>
              <a:defRPr sz="2800">
                <a:solidFill>
                  <a:srgbClr val="FFFF00"/>
                </a:solidFill>
                <a:latin typeface="Times New Roman" pitchFamily="18" charset="0"/>
              </a:defRPr>
            </a:lvl7pPr>
            <a:lvl8pPr marL="3429000" indent="-228600" eaLnBrk="0" fontAlgn="base" hangingPunct="0">
              <a:spcBef>
                <a:spcPct val="0"/>
              </a:spcBef>
              <a:spcAft>
                <a:spcPct val="0"/>
              </a:spcAft>
              <a:defRPr sz="2800">
                <a:solidFill>
                  <a:srgbClr val="FFFF00"/>
                </a:solidFill>
                <a:latin typeface="Times New Roman" pitchFamily="18" charset="0"/>
              </a:defRPr>
            </a:lvl8pPr>
            <a:lvl9pPr marL="3886200" indent="-228600" eaLnBrk="0" fontAlgn="base" hangingPunct="0">
              <a:spcBef>
                <a:spcPct val="0"/>
              </a:spcBef>
              <a:spcAft>
                <a:spcPct val="0"/>
              </a:spcAft>
              <a:defRPr sz="2800">
                <a:solidFill>
                  <a:srgbClr val="FFFF00"/>
                </a:solidFill>
                <a:latin typeface="Times New Roman" pitchFamily="18" charset="0"/>
              </a:defRPr>
            </a:lvl9pPr>
          </a:lstStyle>
          <a:p>
            <a:pPr eaLnBrk="1" hangingPunct="1"/>
            <a:fld id="{BAED9E58-8D42-461F-BFA7-6534545F6894}" type="slidenum">
              <a:rPr lang="en-GB" sz="1200" smtClean="0"/>
              <a:pPr eaLnBrk="1" hangingPunct="1"/>
              <a:t>12</a:t>
            </a:fld>
            <a:endParaRPr lang="en-GB" sz="1200" smtClean="0"/>
          </a:p>
        </p:txBody>
      </p:sp>
      <p:sp>
        <p:nvSpPr>
          <p:cNvPr id="55299" name="Text Box 2"/>
          <p:cNvSpPr txBox="1">
            <a:spLocks noChangeArrowheads="1"/>
          </p:cNvSpPr>
          <p:nvPr/>
        </p:nvSpPr>
        <p:spPr bwMode="auto">
          <a:xfrm>
            <a:off x="1003300" y="695325"/>
            <a:ext cx="4849813" cy="3429000"/>
          </a:xfrm>
          <a:prstGeom prst="rect">
            <a:avLst/>
          </a:prstGeom>
          <a:solidFill>
            <a:srgbClr val="FFFFFF"/>
          </a:solidFill>
          <a:ln w="9525">
            <a:solidFill>
              <a:srgbClr val="000000"/>
            </a:solidFill>
            <a:miter lim="800000"/>
            <a:headEnd/>
            <a:tailEnd/>
          </a:ln>
        </p:spPr>
        <p:txBody>
          <a:bodyPr wrap="none" anchor="ctr"/>
          <a:lstStyle>
            <a:lvl1pPr eaLnBrk="0" hangingPunct="0">
              <a:defRPr sz="2800">
                <a:solidFill>
                  <a:srgbClr val="FFFF00"/>
                </a:solidFill>
                <a:latin typeface="Times New Roman" pitchFamily="18" charset="0"/>
              </a:defRPr>
            </a:lvl1pPr>
            <a:lvl2pPr marL="742950" indent="-285750" eaLnBrk="0" hangingPunct="0">
              <a:defRPr sz="2800">
                <a:solidFill>
                  <a:srgbClr val="FFFF00"/>
                </a:solidFill>
                <a:latin typeface="Times New Roman" pitchFamily="18" charset="0"/>
              </a:defRPr>
            </a:lvl2pPr>
            <a:lvl3pPr marL="1143000" indent="-228600" eaLnBrk="0" hangingPunct="0">
              <a:defRPr sz="2800">
                <a:solidFill>
                  <a:srgbClr val="FFFF00"/>
                </a:solidFill>
                <a:latin typeface="Times New Roman" pitchFamily="18" charset="0"/>
              </a:defRPr>
            </a:lvl3pPr>
            <a:lvl4pPr marL="1600200" indent="-228600" eaLnBrk="0" hangingPunct="0">
              <a:defRPr sz="2800">
                <a:solidFill>
                  <a:srgbClr val="FFFF00"/>
                </a:solidFill>
                <a:latin typeface="Times New Roman" pitchFamily="18" charset="0"/>
              </a:defRPr>
            </a:lvl4pPr>
            <a:lvl5pPr marL="2057400" indent="-228600" eaLnBrk="0" hangingPunct="0">
              <a:defRPr sz="2800">
                <a:solidFill>
                  <a:srgbClr val="FFFF00"/>
                </a:solidFill>
                <a:latin typeface="Times New Roman" pitchFamily="18" charset="0"/>
              </a:defRPr>
            </a:lvl5pPr>
            <a:lvl6pPr marL="2514600" indent="-228600" eaLnBrk="0" fontAlgn="base" hangingPunct="0">
              <a:spcBef>
                <a:spcPct val="0"/>
              </a:spcBef>
              <a:spcAft>
                <a:spcPct val="0"/>
              </a:spcAft>
              <a:defRPr sz="2800">
                <a:solidFill>
                  <a:srgbClr val="FFFF00"/>
                </a:solidFill>
                <a:latin typeface="Times New Roman" pitchFamily="18" charset="0"/>
              </a:defRPr>
            </a:lvl6pPr>
            <a:lvl7pPr marL="2971800" indent="-228600" eaLnBrk="0" fontAlgn="base" hangingPunct="0">
              <a:spcBef>
                <a:spcPct val="0"/>
              </a:spcBef>
              <a:spcAft>
                <a:spcPct val="0"/>
              </a:spcAft>
              <a:defRPr sz="2800">
                <a:solidFill>
                  <a:srgbClr val="FFFF00"/>
                </a:solidFill>
                <a:latin typeface="Times New Roman" pitchFamily="18" charset="0"/>
              </a:defRPr>
            </a:lvl7pPr>
            <a:lvl8pPr marL="3429000" indent="-228600" eaLnBrk="0" fontAlgn="base" hangingPunct="0">
              <a:spcBef>
                <a:spcPct val="0"/>
              </a:spcBef>
              <a:spcAft>
                <a:spcPct val="0"/>
              </a:spcAft>
              <a:defRPr sz="2800">
                <a:solidFill>
                  <a:srgbClr val="FFFF00"/>
                </a:solidFill>
                <a:latin typeface="Times New Roman" pitchFamily="18" charset="0"/>
              </a:defRPr>
            </a:lvl8pPr>
            <a:lvl9pPr marL="3886200" indent="-228600" eaLnBrk="0" fontAlgn="base" hangingPunct="0">
              <a:spcBef>
                <a:spcPct val="0"/>
              </a:spcBef>
              <a:spcAft>
                <a:spcPct val="0"/>
              </a:spcAft>
              <a:defRPr sz="2800">
                <a:solidFill>
                  <a:srgbClr val="FFFF00"/>
                </a:solidFill>
                <a:latin typeface="Times New Roman" pitchFamily="18" charset="0"/>
              </a:defRPr>
            </a:lvl9pPr>
          </a:lstStyle>
          <a:p>
            <a:pPr eaLnBrk="1" hangingPunct="1"/>
            <a:endParaRPr lang="en-GB"/>
          </a:p>
        </p:txBody>
      </p:sp>
      <p:sp>
        <p:nvSpPr>
          <p:cNvPr id="55300" name="Rectangle 3"/>
          <p:cNvSpPr>
            <a:spLocks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8C01FE-2D2C-4288-9D4F-9D8D41BBC43E}" type="datetimeFigureOut">
              <a:rPr lang="en-GB" smtClean="0"/>
              <a:t>13/02/2013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65112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8C01FE-2D2C-4288-9D4F-9D8D41BBC43E}" type="datetimeFigureOut">
              <a:rPr lang="en-GB" smtClean="0"/>
              <a:t>13/02/2013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29436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8C01FE-2D2C-4288-9D4F-9D8D41BBC43E}" type="datetimeFigureOut">
              <a:rPr lang="en-GB" smtClean="0"/>
              <a:t>13/02/2013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18634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8C01FE-2D2C-4288-9D4F-9D8D41BBC43E}" type="datetimeFigureOut">
              <a:rPr lang="en-GB" smtClean="0"/>
              <a:t>13/02/2013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108988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C01FE-2D2C-4288-9D4F-9D8D41BBC43E}" type="datetimeFigureOut">
              <a:rPr lang="en-GB" smtClean="0"/>
              <a:t>13/02/2013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11960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8C01FE-2D2C-4288-9D4F-9D8D41BBC43E}" type="datetimeFigureOut">
              <a:rPr lang="en-GB" smtClean="0"/>
              <a:t>13/02/2013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91374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8C01FE-2D2C-4288-9D4F-9D8D41BBC43E}" type="datetimeFigureOut">
              <a:rPr lang="en-GB" smtClean="0"/>
              <a:t>13/02/2013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682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8C01FE-2D2C-4288-9D4F-9D8D41BBC43E}" type="datetimeFigureOut">
              <a:rPr lang="en-GB" smtClean="0"/>
              <a:t>13/02/2013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152063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C01FE-2D2C-4288-9D4F-9D8D41BBC43E}" type="datetimeFigureOut">
              <a:rPr lang="en-GB" smtClean="0"/>
              <a:t>13/02/2013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15704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C01FE-2D2C-4288-9D4F-9D8D41BBC43E}" type="datetimeFigureOut">
              <a:rPr lang="en-GB" smtClean="0"/>
              <a:t>13/02/2013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92293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C01FE-2D2C-4288-9D4F-9D8D41BBC43E}" type="datetimeFigureOut">
              <a:rPr lang="en-GB" smtClean="0"/>
              <a:t>13/02/2013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1BC30-4E04-4597-AD81-D6C2C64B4699}" type="slidenum">
              <a:rPr lang="en-GB" smtClean="0"/>
              <a:t>‹#›</a:t>
            </a:fld>
            <a:endParaRPr lang="en-GB"/>
          </a:p>
        </p:txBody>
      </p:sp>
    </p:spTree>
    <p:extLst>
      <p:ext uri="{BB962C8B-B14F-4D97-AF65-F5344CB8AC3E}">
        <p14:creationId xmlns:p14="http://schemas.microsoft.com/office/powerpoint/2010/main" val="320752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C01FE-2D2C-4288-9D4F-9D8D41BBC43E}" type="datetimeFigureOut">
              <a:rPr lang="en-GB" smtClean="0"/>
              <a:t>13/02/2013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1BC30-4E04-4597-AD81-D6C2C64B4699}" type="slidenum">
              <a:rPr lang="en-GB" smtClean="0"/>
              <a:t>‹#›</a:t>
            </a:fld>
            <a:endParaRPr lang="en-GB"/>
          </a:p>
        </p:txBody>
      </p:sp>
    </p:spTree>
    <p:extLst>
      <p:ext uri="{BB962C8B-B14F-4D97-AF65-F5344CB8AC3E}">
        <p14:creationId xmlns:p14="http://schemas.microsoft.com/office/powerpoint/2010/main" val="80743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2.MP3"/><Relationship Id="rId7"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060848"/>
            <a:ext cx="8568952" cy="1846659"/>
          </a:xfrm>
          <a:prstGeom prst="rect">
            <a:avLst/>
          </a:prstGeom>
          <a:noFill/>
        </p:spPr>
        <p:txBody>
          <a:bodyPr wrap="square" rtlCol="0">
            <a:spAutoFit/>
          </a:bodyPr>
          <a:lstStyle/>
          <a:p>
            <a:r>
              <a:rPr lang="en-GB" sz="2400" b="1" dirty="0" smtClean="0"/>
              <a:t>Mechanisms of implicit learning:</a:t>
            </a:r>
          </a:p>
          <a:p>
            <a:endParaRPr lang="en-GB" dirty="0"/>
          </a:p>
          <a:p>
            <a:r>
              <a:rPr lang="en-GB" dirty="0" smtClean="0"/>
              <a:t>What sort of structures can be implicitly learnt?</a:t>
            </a:r>
          </a:p>
          <a:p>
            <a:endParaRPr lang="en-GB" dirty="0" smtClean="0"/>
          </a:p>
          <a:p>
            <a:r>
              <a:rPr lang="en-GB" dirty="0" smtClean="0"/>
              <a:t>(What sort of model would allow such learning?)</a:t>
            </a:r>
          </a:p>
          <a:p>
            <a:endParaRPr lang="en-GB" dirty="0"/>
          </a:p>
        </p:txBody>
      </p:sp>
    </p:spTree>
    <p:extLst>
      <p:ext uri="{BB962C8B-B14F-4D97-AF65-F5344CB8AC3E}">
        <p14:creationId xmlns:p14="http://schemas.microsoft.com/office/powerpoint/2010/main" val="336267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154113"/>
            <a:ext cx="684847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24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4244975" y="327025"/>
            <a:ext cx="9810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b="1">
                <a:solidFill>
                  <a:srgbClr val="0047FF"/>
                </a:solidFill>
                <a:latin typeface="Arial Unicode MS;Arial" pitchFamily="16" charset="0"/>
              </a:rPr>
              <a:t>火</a:t>
            </a:r>
          </a:p>
        </p:txBody>
      </p:sp>
      <p:sp>
        <p:nvSpPr>
          <p:cNvPr id="46083" name="Text Box 3"/>
          <p:cNvSpPr txBox="1">
            <a:spLocks noChangeArrowheads="1"/>
          </p:cNvSpPr>
          <p:nvPr/>
        </p:nvSpPr>
        <p:spPr bwMode="auto">
          <a:xfrm>
            <a:off x="5878513" y="1143000"/>
            <a:ext cx="1143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水</a:t>
            </a:r>
          </a:p>
        </p:txBody>
      </p:sp>
      <p:sp>
        <p:nvSpPr>
          <p:cNvPr id="46084" name="Text Box 4"/>
          <p:cNvSpPr txBox="1">
            <a:spLocks noChangeArrowheads="1"/>
          </p:cNvSpPr>
          <p:nvPr/>
        </p:nvSpPr>
        <p:spPr bwMode="auto">
          <a:xfrm>
            <a:off x="6367463" y="2940050"/>
            <a:ext cx="993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木</a:t>
            </a:r>
          </a:p>
        </p:txBody>
      </p:sp>
      <p:sp>
        <p:nvSpPr>
          <p:cNvPr id="46085" name="Text Box 5"/>
          <p:cNvSpPr txBox="1">
            <a:spLocks noChangeArrowheads="1"/>
          </p:cNvSpPr>
          <p:nvPr/>
        </p:nvSpPr>
        <p:spPr bwMode="auto">
          <a:xfrm>
            <a:off x="5387975" y="4543425"/>
            <a:ext cx="1306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金</a:t>
            </a:r>
          </a:p>
        </p:txBody>
      </p:sp>
      <p:sp>
        <p:nvSpPr>
          <p:cNvPr id="46086" name="Text Box 6"/>
          <p:cNvSpPr txBox="1">
            <a:spLocks noChangeArrowheads="1"/>
          </p:cNvSpPr>
          <p:nvPr/>
        </p:nvSpPr>
        <p:spPr bwMode="auto">
          <a:xfrm>
            <a:off x="2938463" y="4572000"/>
            <a:ext cx="11445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地</a:t>
            </a:r>
          </a:p>
        </p:txBody>
      </p:sp>
      <p:sp>
        <p:nvSpPr>
          <p:cNvPr id="46087" name="Text Box 7"/>
          <p:cNvSpPr txBox="1">
            <a:spLocks noChangeArrowheads="1"/>
          </p:cNvSpPr>
          <p:nvPr/>
        </p:nvSpPr>
        <p:spPr bwMode="auto">
          <a:xfrm>
            <a:off x="1960563" y="2940050"/>
            <a:ext cx="9794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気</a:t>
            </a:r>
          </a:p>
        </p:txBody>
      </p:sp>
      <p:sp>
        <p:nvSpPr>
          <p:cNvPr id="46088" name="Text Box 8"/>
          <p:cNvSpPr txBox="1">
            <a:spLocks noChangeArrowheads="1"/>
          </p:cNvSpPr>
          <p:nvPr/>
        </p:nvSpPr>
        <p:spPr bwMode="auto">
          <a:xfrm>
            <a:off x="2449513" y="1143000"/>
            <a:ext cx="1143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心</a:t>
            </a:r>
          </a:p>
        </p:txBody>
      </p:sp>
    </p:spTree>
    <p:extLst>
      <p:ext uri="{BB962C8B-B14F-4D97-AF65-F5344CB8AC3E}">
        <p14:creationId xmlns:p14="http://schemas.microsoft.com/office/powerpoint/2010/main" val="1211205"/>
      </p:ext>
    </p:extLst>
  </p:cSld>
  <p:clrMapOvr>
    <a:masterClrMapping/>
  </p:clrMapOvr>
  <p:transition advClick="0" advTm="1000"/>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244975" y="327025"/>
            <a:ext cx="9810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火</a:t>
            </a:r>
          </a:p>
        </p:txBody>
      </p:sp>
      <p:sp>
        <p:nvSpPr>
          <p:cNvPr id="47107" name="Text Box 3"/>
          <p:cNvSpPr txBox="1">
            <a:spLocks noChangeArrowheads="1"/>
          </p:cNvSpPr>
          <p:nvPr/>
        </p:nvSpPr>
        <p:spPr bwMode="auto">
          <a:xfrm>
            <a:off x="5878513" y="1143000"/>
            <a:ext cx="1143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水</a:t>
            </a:r>
          </a:p>
        </p:txBody>
      </p:sp>
      <p:sp>
        <p:nvSpPr>
          <p:cNvPr id="47108" name="Text Box 4"/>
          <p:cNvSpPr txBox="1">
            <a:spLocks noChangeArrowheads="1"/>
          </p:cNvSpPr>
          <p:nvPr/>
        </p:nvSpPr>
        <p:spPr bwMode="auto">
          <a:xfrm>
            <a:off x="6367463" y="2940050"/>
            <a:ext cx="993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木</a:t>
            </a:r>
          </a:p>
        </p:txBody>
      </p:sp>
      <p:sp>
        <p:nvSpPr>
          <p:cNvPr id="47109" name="Text Box 5"/>
          <p:cNvSpPr txBox="1">
            <a:spLocks noChangeArrowheads="1"/>
          </p:cNvSpPr>
          <p:nvPr/>
        </p:nvSpPr>
        <p:spPr bwMode="auto">
          <a:xfrm>
            <a:off x="5387975" y="4543425"/>
            <a:ext cx="1306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b="1">
                <a:solidFill>
                  <a:srgbClr val="0047FF"/>
                </a:solidFill>
                <a:latin typeface="Arial Unicode MS;Arial" pitchFamily="16" charset="0"/>
              </a:rPr>
              <a:t>金</a:t>
            </a:r>
          </a:p>
        </p:txBody>
      </p:sp>
      <p:sp>
        <p:nvSpPr>
          <p:cNvPr id="47110" name="Text Box 6"/>
          <p:cNvSpPr txBox="1">
            <a:spLocks noChangeArrowheads="1"/>
          </p:cNvSpPr>
          <p:nvPr/>
        </p:nvSpPr>
        <p:spPr bwMode="auto">
          <a:xfrm>
            <a:off x="2938463" y="4572000"/>
            <a:ext cx="11445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地</a:t>
            </a:r>
          </a:p>
        </p:txBody>
      </p:sp>
      <p:sp>
        <p:nvSpPr>
          <p:cNvPr id="47111" name="Text Box 7"/>
          <p:cNvSpPr txBox="1">
            <a:spLocks noChangeArrowheads="1"/>
          </p:cNvSpPr>
          <p:nvPr/>
        </p:nvSpPr>
        <p:spPr bwMode="auto">
          <a:xfrm>
            <a:off x="1960563" y="2940050"/>
            <a:ext cx="9794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気</a:t>
            </a:r>
          </a:p>
        </p:txBody>
      </p:sp>
      <p:sp>
        <p:nvSpPr>
          <p:cNvPr id="47112" name="Text Box 8"/>
          <p:cNvSpPr txBox="1">
            <a:spLocks noChangeArrowheads="1"/>
          </p:cNvSpPr>
          <p:nvPr/>
        </p:nvSpPr>
        <p:spPr bwMode="auto">
          <a:xfrm>
            <a:off x="2449513" y="1143000"/>
            <a:ext cx="11430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1pPr>
            <a:lvl2pPr marL="742950" indent="-28575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2pPr>
            <a:lvl3pPr marL="11430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3pPr>
            <a:lvl4pPr marL="16002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4pPr>
            <a:lvl5pPr marL="2057400" indent="-228600" defTabSz="407988" eaLnBrk="0" hangingPunct="0">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sz="2800">
                <a:solidFill>
                  <a:srgbClr val="FFFF00"/>
                </a:solidFill>
                <a:latin typeface="Times New Roman" pitchFamily="18" charset="0"/>
              </a:defRPr>
            </a:lvl9pPr>
          </a:lstStyle>
          <a:p>
            <a:pPr eaLnBrk="1">
              <a:lnSpc>
                <a:spcPct val="93000"/>
              </a:lnSpc>
              <a:buClr>
                <a:srgbClr val="000000"/>
              </a:buClr>
              <a:buSzPct val="45000"/>
              <a:buFont typeface="StarSymbol" charset="0"/>
              <a:buNone/>
            </a:pPr>
            <a:r>
              <a:rPr lang="en-GB" sz="6500">
                <a:solidFill>
                  <a:srgbClr val="000000"/>
                </a:solidFill>
                <a:latin typeface="Arial Unicode MS;Arial" pitchFamily="16" charset="0"/>
              </a:rPr>
              <a:t>心</a:t>
            </a:r>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025" y="1633538"/>
            <a:ext cx="17954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24750489"/>
      </p:ext>
    </p:extLst>
  </p:cSld>
  <p:clrMapOvr>
    <a:masterClrMapping/>
  </p:clrMapOvr>
  <p:transition advClick="0" advTm="1000"/>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204864"/>
            <a:ext cx="4274691" cy="24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404664"/>
            <a:ext cx="7488832" cy="1200329"/>
          </a:xfrm>
          <a:prstGeom prst="rect">
            <a:avLst/>
          </a:prstGeom>
          <a:noFill/>
        </p:spPr>
        <p:txBody>
          <a:bodyPr wrap="square" rtlCol="0">
            <a:spAutoFit/>
          </a:bodyPr>
          <a:lstStyle/>
          <a:p>
            <a:r>
              <a:rPr lang="en-GB" dirty="0" smtClean="0"/>
              <a:t>Tang poetry:</a:t>
            </a:r>
          </a:p>
          <a:p>
            <a:r>
              <a:rPr lang="en-GB" dirty="0" smtClean="0"/>
              <a:t>Divides Chinese tones (1-4) into two categories: ping (1,2) and </a:t>
            </a:r>
            <a:r>
              <a:rPr lang="en-GB" dirty="0" err="1" smtClean="0"/>
              <a:t>ze</a:t>
            </a:r>
            <a:r>
              <a:rPr lang="en-GB" dirty="0" smtClean="0"/>
              <a:t> (3,4)</a:t>
            </a:r>
          </a:p>
          <a:p>
            <a:r>
              <a:rPr lang="en-GB" dirty="0" smtClean="0"/>
              <a:t>And specifies an inversion relation in successive lines:</a:t>
            </a:r>
          </a:p>
          <a:p>
            <a:endParaRPr lang="en-GB" dirty="0"/>
          </a:p>
        </p:txBody>
      </p:sp>
      <p:pic>
        <p:nvPicPr>
          <p:cNvPr id="3" name="examples of retrograd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60232" y="2232638"/>
            <a:ext cx="609600" cy="609600"/>
          </a:xfrm>
          <a:prstGeom prst="rect">
            <a:avLst/>
          </a:prstGeom>
        </p:spPr>
      </p:pic>
      <p:pic>
        <p:nvPicPr>
          <p:cNvPr id="4" name="examples of inversions.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660232" y="3573016"/>
            <a:ext cx="609600" cy="609600"/>
          </a:xfrm>
          <a:prstGeom prst="rect">
            <a:avLst/>
          </a:prstGeom>
        </p:spPr>
      </p:pic>
    </p:spTree>
    <p:extLst>
      <p:ext uri="{BB962C8B-B14F-4D97-AF65-F5344CB8AC3E}">
        <p14:creationId xmlns:p14="http://schemas.microsoft.com/office/powerpoint/2010/main" val="1823178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136"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136904" cy="3139321"/>
          </a:xfrm>
          <a:prstGeom prst="rect">
            <a:avLst/>
          </a:prstGeom>
          <a:noFill/>
        </p:spPr>
        <p:txBody>
          <a:bodyPr wrap="square" rtlCol="0">
            <a:spAutoFit/>
          </a:bodyPr>
          <a:lstStyle/>
          <a:p>
            <a:r>
              <a:rPr lang="en-GB" dirty="0" smtClean="0"/>
              <a:t>People can implicitly learn tonal inversions and retrogrades.</a:t>
            </a:r>
          </a:p>
          <a:p>
            <a:endParaRPr lang="en-GB" dirty="0"/>
          </a:p>
          <a:p>
            <a:r>
              <a:rPr lang="en-GB" dirty="0" smtClean="0"/>
              <a:t>chunks and repetition structure are rigorously controlled.</a:t>
            </a:r>
          </a:p>
          <a:p>
            <a:endParaRPr lang="en-GB" dirty="0"/>
          </a:p>
          <a:p>
            <a:r>
              <a:rPr lang="en-GB" dirty="0" smtClean="0"/>
              <a:t>People only learn when ping-</a:t>
            </a:r>
            <a:r>
              <a:rPr lang="en-GB" dirty="0" err="1" smtClean="0"/>
              <a:t>ze</a:t>
            </a:r>
            <a:r>
              <a:rPr lang="en-GB" dirty="0" smtClean="0"/>
              <a:t> classification is used</a:t>
            </a:r>
          </a:p>
          <a:p>
            <a:endParaRPr lang="en-GB" dirty="0"/>
          </a:p>
          <a:p>
            <a:r>
              <a:rPr lang="en-GB" dirty="0" smtClean="0"/>
              <a:t>People can generalise from lines of 5 words to both 4 and 6 words – BUT with a major decrement</a:t>
            </a:r>
          </a:p>
          <a:p>
            <a:endParaRPr lang="en-GB" dirty="0"/>
          </a:p>
          <a:p>
            <a:r>
              <a:rPr lang="en-GB" dirty="0" smtClean="0"/>
              <a:t>SRN characteristically shows all the above!!</a:t>
            </a:r>
          </a:p>
          <a:p>
            <a:endParaRPr lang="en-GB" dirty="0"/>
          </a:p>
        </p:txBody>
      </p:sp>
    </p:spTree>
    <p:extLst>
      <p:ext uri="{BB962C8B-B14F-4D97-AF65-F5344CB8AC3E}">
        <p14:creationId xmlns:p14="http://schemas.microsoft.com/office/powerpoint/2010/main" val="265653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980728"/>
            <a:ext cx="6624736" cy="4247317"/>
          </a:xfrm>
          <a:prstGeom prst="rect">
            <a:avLst/>
          </a:prstGeom>
        </p:spPr>
        <p:txBody>
          <a:bodyPr wrap="square">
            <a:spAutoFit/>
          </a:bodyPr>
          <a:lstStyle/>
          <a:p>
            <a:r>
              <a:rPr lang="en-GB" dirty="0" smtClean="0"/>
              <a:t>Questions:</a:t>
            </a:r>
          </a:p>
          <a:p>
            <a:endParaRPr lang="en-GB" dirty="0" smtClean="0"/>
          </a:p>
          <a:p>
            <a:r>
              <a:rPr lang="en-GB" dirty="0" smtClean="0"/>
              <a:t>Can people be trained on different lengths so as to generalise with facility to longer poems?  Can the SRN?  (This is crucial for show the symmetry as such can be learnt)</a:t>
            </a:r>
          </a:p>
          <a:p>
            <a:endParaRPr lang="en-GB" dirty="0" smtClean="0"/>
          </a:p>
          <a:p>
            <a:r>
              <a:rPr lang="en-GB" dirty="0" smtClean="0"/>
              <a:t>Brain regions involved in learning symmetry versus chunking?</a:t>
            </a:r>
          </a:p>
          <a:p>
            <a:endParaRPr lang="en-GB" dirty="0" smtClean="0"/>
          </a:p>
          <a:p>
            <a:r>
              <a:rPr lang="en-GB" dirty="0" smtClean="0"/>
              <a:t>Cross cultural differences?</a:t>
            </a:r>
          </a:p>
          <a:p>
            <a:endParaRPr lang="en-GB" dirty="0" smtClean="0"/>
          </a:p>
          <a:p>
            <a:endParaRPr lang="en-GB" dirty="0"/>
          </a:p>
          <a:p>
            <a:endParaRPr lang="en-GB" dirty="0" smtClean="0"/>
          </a:p>
          <a:p>
            <a:r>
              <a:rPr lang="en-GB" dirty="0" smtClean="0"/>
              <a:t>Can we induce symmetry learning in body movement and eye movements?</a:t>
            </a:r>
          </a:p>
          <a:p>
            <a:endParaRPr lang="en-GB" dirty="0"/>
          </a:p>
        </p:txBody>
      </p:sp>
    </p:spTree>
    <p:extLst>
      <p:ext uri="{BB962C8B-B14F-4D97-AF65-F5344CB8AC3E}">
        <p14:creationId xmlns:p14="http://schemas.microsoft.com/office/powerpoint/2010/main" val="223946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7"/>
            <a:ext cx="3143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3568" y="2663109"/>
            <a:ext cx="2376264" cy="3077766"/>
          </a:xfrm>
          <a:prstGeom prst="rect">
            <a:avLst/>
          </a:prstGeom>
        </p:spPr>
        <p:txBody>
          <a:bodyPr wrap="square">
            <a:spAutoFit/>
          </a:bodyPr>
          <a:lstStyle/>
          <a:p>
            <a:r>
              <a:rPr lang="fr-FR" dirty="0" smtClean="0"/>
              <a:t>1.   [0] -&gt; M[1]</a:t>
            </a:r>
          </a:p>
          <a:p>
            <a:r>
              <a:rPr lang="fr-FR" dirty="0" smtClean="0"/>
              <a:t>2.   [1] -&gt; T[1]</a:t>
            </a:r>
          </a:p>
          <a:p>
            <a:r>
              <a:rPr lang="fr-FR" dirty="0" smtClean="0"/>
              <a:t>3.   [1] -&gt; Q[2]</a:t>
            </a:r>
          </a:p>
          <a:p>
            <a:r>
              <a:rPr lang="fr-FR" dirty="0" smtClean="0"/>
              <a:t>4.   [2] -&gt; B[1]</a:t>
            </a:r>
          </a:p>
          <a:p>
            <a:pPr marL="342900" indent="-342900">
              <a:buAutoNum type="arabicPeriod" startAt="5"/>
            </a:pPr>
            <a:r>
              <a:rPr lang="fr-FR" dirty="0" smtClean="0"/>
              <a:t>[2] -&gt; ε</a:t>
            </a:r>
          </a:p>
          <a:p>
            <a:endParaRPr lang="fr-FR" dirty="0"/>
          </a:p>
          <a:p>
            <a:r>
              <a:rPr lang="fr-FR" sz="1400" dirty="0" smtClean="0"/>
              <a:t>[0], [1], [2] are non-</a:t>
            </a:r>
            <a:r>
              <a:rPr lang="fr-FR" sz="1400" dirty="0" err="1" smtClean="0"/>
              <a:t>terminals</a:t>
            </a:r>
            <a:endParaRPr lang="fr-FR" sz="1400" dirty="0" smtClean="0"/>
          </a:p>
          <a:p>
            <a:pPr marL="342900" indent="-342900">
              <a:buAutoNum type="arabicPeriod" startAt="5"/>
            </a:pPr>
            <a:endParaRPr lang="fr-FR" dirty="0"/>
          </a:p>
          <a:p>
            <a:pPr marL="342900" indent="-342900">
              <a:buAutoNum type="arabicPeriod" startAt="5"/>
            </a:pPr>
            <a:endParaRPr lang="fr-FR" dirty="0" smtClean="0"/>
          </a:p>
          <a:p>
            <a:pPr marL="342900" indent="-342900">
              <a:buAutoNum type="arabicPeriod" startAt="5"/>
            </a:pPr>
            <a:endParaRPr lang="fr-FR" dirty="0"/>
          </a:p>
          <a:p>
            <a:r>
              <a:rPr lang="fr-FR" b="1" dirty="0" err="1" smtClean="0"/>
              <a:t>Finite</a:t>
            </a:r>
            <a:r>
              <a:rPr lang="fr-FR" b="1" dirty="0" smtClean="0"/>
              <a:t> state </a:t>
            </a:r>
            <a:r>
              <a:rPr lang="fr-FR" b="1" dirty="0" err="1" smtClean="0"/>
              <a:t>grammar</a:t>
            </a:r>
            <a:endParaRPr lang="fr-FR" b="1" dirty="0"/>
          </a:p>
        </p:txBody>
      </p:sp>
      <p:sp>
        <p:nvSpPr>
          <p:cNvPr id="6" name="TextBox 5"/>
          <p:cNvSpPr txBox="1"/>
          <p:nvPr/>
        </p:nvSpPr>
        <p:spPr>
          <a:xfrm>
            <a:off x="2915816" y="2663109"/>
            <a:ext cx="5472608" cy="1754326"/>
          </a:xfrm>
          <a:prstGeom prst="rect">
            <a:avLst/>
          </a:prstGeom>
          <a:noFill/>
        </p:spPr>
        <p:txBody>
          <a:bodyPr wrap="square" rtlCol="0">
            <a:spAutoFit/>
          </a:bodyPr>
          <a:lstStyle/>
          <a:p>
            <a:r>
              <a:rPr lang="en-GB" dirty="0" smtClean="0"/>
              <a:t>Example string;</a:t>
            </a:r>
          </a:p>
          <a:p>
            <a:r>
              <a:rPr lang="en-GB" dirty="0" smtClean="0"/>
              <a:t>M[1]</a:t>
            </a:r>
          </a:p>
          <a:p>
            <a:r>
              <a:rPr lang="en-GB" dirty="0" smtClean="0"/>
              <a:t>-&gt; MT[1]</a:t>
            </a:r>
          </a:p>
          <a:p>
            <a:r>
              <a:rPr lang="en-GB" dirty="0" smtClean="0"/>
              <a:t>-&gt; MTT[1]</a:t>
            </a:r>
          </a:p>
          <a:p>
            <a:r>
              <a:rPr lang="en-GB" dirty="0" smtClean="0"/>
              <a:t>-&gt; MTTQ[2]</a:t>
            </a:r>
          </a:p>
          <a:p>
            <a:r>
              <a:rPr lang="en-GB" dirty="0" smtClean="0"/>
              <a:t>-&gt; MTTQ</a:t>
            </a:r>
            <a:endParaRPr lang="en-GB" dirty="0"/>
          </a:p>
        </p:txBody>
      </p:sp>
    </p:spTree>
    <p:extLst>
      <p:ext uri="{BB962C8B-B14F-4D97-AF65-F5344CB8AC3E}">
        <p14:creationId xmlns:p14="http://schemas.microsoft.com/office/powerpoint/2010/main" val="118418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980728"/>
            <a:ext cx="7632848" cy="2585323"/>
          </a:xfrm>
          <a:prstGeom prst="rect">
            <a:avLst/>
          </a:prstGeom>
          <a:noFill/>
        </p:spPr>
        <p:txBody>
          <a:bodyPr wrap="square" rtlCol="0">
            <a:spAutoFit/>
          </a:bodyPr>
          <a:lstStyle/>
          <a:p>
            <a:r>
              <a:rPr lang="en-GB" dirty="0" smtClean="0"/>
              <a:t>MTTQ</a:t>
            </a:r>
          </a:p>
          <a:p>
            <a:endParaRPr lang="en-GB" dirty="0" smtClean="0"/>
          </a:p>
          <a:p>
            <a:r>
              <a:rPr lang="en-GB" dirty="0" smtClean="0"/>
              <a:t>People learn:</a:t>
            </a:r>
          </a:p>
          <a:p>
            <a:endParaRPr lang="en-GB" dirty="0"/>
          </a:p>
          <a:p>
            <a:r>
              <a:rPr lang="en-GB" dirty="0" smtClean="0"/>
              <a:t>Chunks: MT, TT, TQ, MTT, TTQ</a:t>
            </a:r>
            <a:endParaRPr lang="en-GB" dirty="0" smtClean="0"/>
          </a:p>
          <a:p>
            <a:endParaRPr lang="en-GB" dirty="0" smtClean="0"/>
          </a:p>
          <a:p>
            <a:r>
              <a:rPr lang="en-GB" dirty="0" smtClean="0"/>
              <a:t>Whole items: MTTQ </a:t>
            </a:r>
          </a:p>
          <a:p>
            <a:endParaRPr lang="en-GB" dirty="0" smtClean="0"/>
          </a:p>
          <a:p>
            <a:r>
              <a:rPr lang="en-GB" dirty="0" smtClean="0"/>
              <a:t>Repetition structure:  1223    (so they can classify KXXV as grammatical)</a:t>
            </a:r>
            <a:endParaRPr lang="en-GB" dirty="0"/>
          </a:p>
        </p:txBody>
      </p:sp>
    </p:spTree>
    <p:extLst>
      <p:ext uri="{BB962C8B-B14F-4D97-AF65-F5344CB8AC3E}">
        <p14:creationId xmlns:p14="http://schemas.microsoft.com/office/powerpoint/2010/main" val="23792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34626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2656"/>
            <a:ext cx="435248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365104"/>
            <a:ext cx="2950269" cy="211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901" y="4293819"/>
            <a:ext cx="2160240" cy="218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0249" y="2924944"/>
            <a:ext cx="13620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9538" y="4825717"/>
            <a:ext cx="1125046" cy="166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332656"/>
            <a:ext cx="2327920" cy="137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33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1412776"/>
            <a:ext cx="1944216" cy="923330"/>
          </a:xfrm>
          <a:prstGeom prst="rect">
            <a:avLst/>
          </a:prstGeom>
          <a:noFill/>
        </p:spPr>
        <p:txBody>
          <a:bodyPr wrap="square" rtlCol="0">
            <a:spAutoFit/>
          </a:bodyPr>
          <a:lstStyle/>
          <a:p>
            <a:r>
              <a:rPr lang="en-GB" dirty="0" smtClean="0"/>
              <a:t>Cross serial dependency/ inversion</a:t>
            </a:r>
            <a:endParaRPr lang="en-GB" dirty="0"/>
          </a:p>
        </p:txBody>
      </p:sp>
      <p:sp>
        <p:nvSpPr>
          <p:cNvPr id="5" name="TextBox 4"/>
          <p:cNvSpPr txBox="1"/>
          <p:nvPr/>
        </p:nvSpPr>
        <p:spPr>
          <a:xfrm>
            <a:off x="6361662" y="4577120"/>
            <a:ext cx="2232248" cy="646331"/>
          </a:xfrm>
          <a:prstGeom prst="rect">
            <a:avLst/>
          </a:prstGeom>
          <a:noFill/>
        </p:spPr>
        <p:txBody>
          <a:bodyPr wrap="square" rtlCol="0">
            <a:spAutoFit/>
          </a:bodyPr>
          <a:lstStyle/>
          <a:p>
            <a:r>
              <a:rPr lang="en-GB" dirty="0" smtClean="0"/>
              <a:t>Centre embedding/ retrograde</a:t>
            </a:r>
            <a:endParaRPr lang="en-GB" dirty="0"/>
          </a:p>
        </p:txBody>
      </p:sp>
      <p:sp>
        <p:nvSpPr>
          <p:cNvPr id="6" name="TextBox 5"/>
          <p:cNvSpPr txBox="1"/>
          <p:nvPr/>
        </p:nvSpPr>
        <p:spPr>
          <a:xfrm>
            <a:off x="395536" y="1340768"/>
            <a:ext cx="3960440" cy="369332"/>
          </a:xfrm>
          <a:prstGeom prst="rect">
            <a:avLst/>
          </a:prstGeom>
          <a:noFill/>
        </p:spPr>
        <p:txBody>
          <a:bodyPr wrap="square" rtlCol="0">
            <a:spAutoFit/>
          </a:bodyPr>
          <a:lstStyle/>
          <a:p>
            <a:r>
              <a:rPr lang="en-GB" dirty="0" smtClean="0"/>
              <a:t>A1 A2 A3  - B1 B2 B3</a:t>
            </a:r>
            <a:endParaRPr lang="en-GB" dirty="0"/>
          </a:p>
        </p:txBody>
      </p:sp>
      <p:grpSp>
        <p:nvGrpSpPr>
          <p:cNvPr id="3123" name="Group 3122"/>
          <p:cNvGrpSpPr/>
          <p:nvPr/>
        </p:nvGrpSpPr>
        <p:grpSpPr>
          <a:xfrm>
            <a:off x="611560" y="1628800"/>
            <a:ext cx="1764196" cy="936104"/>
            <a:chOff x="611560" y="1628800"/>
            <a:chExt cx="1764196" cy="936104"/>
          </a:xfrm>
        </p:grpSpPr>
        <p:cxnSp>
          <p:nvCxnSpPr>
            <p:cNvPr id="8" name="Straight Connector 7"/>
            <p:cNvCxnSpPr/>
            <p:nvPr/>
          </p:nvCxnSpPr>
          <p:spPr>
            <a:xfrm>
              <a:off x="611560" y="1628800"/>
              <a:ext cx="0" cy="5040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1560" y="2132856"/>
              <a:ext cx="1080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691680" y="1628800"/>
              <a:ext cx="0" cy="50405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9592" y="1628800"/>
              <a:ext cx="0" cy="70730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592" y="2336106"/>
              <a:ext cx="1080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79712" y="1628800"/>
              <a:ext cx="0" cy="70730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87624" y="2564904"/>
              <a:ext cx="11881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375756" y="1628800"/>
              <a:ext cx="0" cy="93610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87624" y="1628800"/>
              <a:ext cx="0" cy="93610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8" name="Group 3097"/>
          <p:cNvGrpSpPr/>
          <p:nvPr/>
        </p:nvGrpSpPr>
        <p:grpSpPr>
          <a:xfrm>
            <a:off x="3291194" y="533019"/>
            <a:ext cx="2628293" cy="2682844"/>
            <a:chOff x="3148168" y="455504"/>
            <a:chExt cx="2628293" cy="2682844"/>
          </a:xfrm>
        </p:grpSpPr>
        <p:grpSp>
          <p:nvGrpSpPr>
            <p:cNvPr id="3090" name="Group 3089"/>
            <p:cNvGrpSpPr/>
            <p:nvPr/>
          </p:nvGrpSpPr>
          <p:grpSpPr>
            <a:xfrm>
              <a:off x="3148168" y="455504"/>
              <a:ext cx="2628293" cy="2346592"/>
              <a:chOff x="2987824" y="746428"/>
              <a:chExt cx="2628293" cy="2346592"/>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3590329" y="2276872"/>
                <a:ext cx="811213" cy="81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73" name="Straight Connector 3072"/>
              <p:cNvCxnSpPr/>
              <p:nvPr/>
            </p:nvCxnSpPr>
            <p:spPr>
              <a:xfrm>
                <a:off x="2987824" y="2132685"/>
                <a:ext cx="2232249"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3081" name="TextBox 3080"/>
              <p:cNvSpPr txBox="1"/>
              <p:nvPr/>
            </p:nvSpPr>
            <p:spPr>
              <a:xfrm>
                <a:off x="4824029" y="2139302"/>
                <a:ext cx="792088" cy="338554"/>
              </a:xfrm>
              <a:prstGeom prst="rect">
                <a:avLst/>
              </a:prstGeom>
              <a:noFill/>
            </p:spPr>
            <p:txBody>
              <a:bodyPr wrap="square" rtlCol="0">
                <a:spAutoFit/>
              </a:bodyPr>
              <a:lstStyle/>
              <a:p>
                <a:r>
                  <a:rPr lang="en-GB" sz="1600" dirty="0" smtClean="0"/>
                  <a:t>mirror</a:t>
                </a:r>
                <a:endParaRPr lang="en-GB" sz="1600" dirty="0"/>
              </a:p>
            </p:txBody>
          </p:sp>
          <p:grpSp>
            <p:nvGrpSpPr>
              <p:cNvPr id="3089" name="Group 3088"/>
              <p:cNvGrpSpPr/>
              <p:nvPr/>
            </p:nvGrpSpPr>
            <p:grpSpPr>
              <a:xfrm>
                <a:off x="3194018" y="746428"/>
                <a:ext cx="1836472" cy="1281994"/>
                <a:chOff x="3194018" y="746428"/>
                <a:chExt cx="1836472" cy="1281994"/>
              </a:xfrm>
            </p:grpSpPr>
            <p:grpSp>
              <p:nvGrpSpPr>
                <p:cNvPr id="31" name="Group 30"/>
                <p:cNvGrpSpPr/>
                <p:nvPr/>
              </p:nvGrpSpPr>
              <p:grpSpPr>
                <a:xfrm>
                  <a:off x="3563888" y="1082353"/>
                  <a:ext cx="792088" cy="792088"/>
                  <a:chOff x="3131840" y="1628800"/>
                  <a:chExt cx="792088" cy="792088"/>
                </a:xfrm>
              </p:grpSpPr>
              <p:cxnSp>
                <p:nvCxnSpPr>
                  <p:cNvPr id="28" name="Straight Connector 27"/>
                  <p:cNvCxnSpPr/>
                  <p:nvPr/>
                </p:nvCxnSpPr>
                <p:spPr>
                  <a:xfrm flipV="1">
                    <a:off x="3131840" y="1628800"/>
                    <a:ext cx="432048" cy="24564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563888" y="1628800"/>
                    <a:ext cx="360040" cy="7920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83" name="TextBox 3082"/>
                <p:cNvSpPr txBox="1"/>
                <p:nvPr/>
              </p:nvSpPr>
              <p:spPr>
                <a:xfrm>
                  <a:off x="3194018" y="1071431"/>
                  <a:ext cx="432048" cy="369332"/>
                </a:xfrm>
                <a:prstGeom prst="rect">
                  <a:avLst/>
                </a:prstGeom>
                <a:noFill/>
              </p:spPr>
              <p:txBody>
                <a:bodyPr wrap="square" rtlCol="0">
                  <a:spAutoFit/>
                </a:bodyPr>
                <a:lstStyle/>
                <a:p>
                  <a:r>
                    <a:rPr lang="en-GB" dirty="0" smtClean="0"/>
                    <a:t>A1</a:t>
                  </a:r>
                  <a:endParaRPr lang="en-GB" dirty="0"/>
                </a:p>
              </p:txBody>
            </p:sp>
            <p:sp>
              <p:nvSpPr>
                <p:cNvPr id="3084" name="TextBox 3083"/>
                <p:cNvSpPr txBox="1"/>
                <p:nvPr/>
              </p:nvSpPr>
              <p:spPr>
                <a:xfrm>
                  <a:off x="3794066" y="746428"/>
                  <a:ext cx="544260" cy="369332"/>
                </a:xfrm>
                <a:prstGeom prst="rect">
                  <a:avLst/>
                </a:prstGeom>
                <a:noFill/>
              </p:spPr>
              <p:txBody>
                <a:bodyPr wrap="square" rtlCol="0">
                  <a:spAutoFit/>
                </a:bodyPr>
                <a:lstStyle/>
                <a:p>
                  <a:r>
                    <a:rPr lang="en-GB" dirty="0" smtClean="0"/>
                    <a:t>A2</a:t>
                  </a:r>
                  <a:endParaRPr lang="en-GB" dirty="0"/>
                </a:p>
              </p:txBody>
            </p:sp>
            <p:sp>
              <p:nvSpPr>
                <p:cNvPr id="3085" name="TextBox 3084"/>
                <p:cNvSpPr txBox="1"/>
                <p:nvPr/>
              </p:nvSpPr>
              <p:spPr>
                <a:xfrm>
                  <a:off x="4355976" y="1659090"/>
                  <a:ext cx="674514" cy="369332"/>
                </a:xfrm>
                <a:prstGeom prst="rect">
                  <a:avLst/>
                </a:prstGeom>
                <a:noFill/>
              </p:spPr>
              <p:txBody>
                <a:bodyPr wrap="square" rtlCol="0">
                  <a:spAutoFit/>
                </a:bodyPr>
                <a:lstStyle/>
                <a:p>
                  <a:r>
                    <a:rPr lang="en-GB" dirty="0" smtClean="0"/>
                    <a:t>A3</a:t>
                  </a:r>
                  <a:endParaRPr lang="en-GB" dirty="0"/>
                </a:p>
              </p:txBody>
            </p:sp>
          </p:grpSp>
        </p:grpSp>
        <p:sp>
          <p:nvSpPr>
            <p:cNvPr id="3092" name="TextBox 3091"/>
            <p:cNvSpPr txBox="1"/>
            <p:nvPr/>
          </p:nvSpPr>
          <p:spPr>
            <a:xfrm>
              <a:off x="3354362" y="2399684"/>
              <a:ext cx="474131" cy="369332"/>
            </a:xfrm>
            <a:prstGeom prst="rect">
              <a:avLst/>
            </a:prstGeom>
            <a:noFill/>
          </p:spPr>
          <p:txBody>
            <a:bodyPr wrap="square" rtlCol="0">
              <a:spAutoFit/>
            </a:bodyPr>
            <a:lstStyle/>
            <a:p>
              <a:r>
                <a:rPr lang="en-GB" dirty="0" smtClean="0"/>
                <a:t>B1</a:t>
              </a:r>
              <a:endParaRPr lang="en-GB" dirty="0"/>
            </a:p>
          </p:txBody>
        </p:sp>
        <p:sp>
          <p:nvSpPr>
            <p:cNvPr id="3094" name="TextBox 3093"/>
            <p:cNvSpPr txBox="1"/>
            <p:nvPr/>
          </p:nvSpPr>
          <p:spPr>
            <a:xfrm>
              <a:off x="4040033" y="2769016"/>
              <a:ext cx="605019" cy="369332"/>
            </a:xfrm>
            <a:prstGeom prst="rect">
              <a:avLst/>
            </a:prstGeom>
            <a:noFill/>
          </p:spPr>
          <p:txBody>
            <a:bodyPr wrap="square" rtlCol="0">
              <a:spAutoFit/>
            </a:bodyPr>
            <a:lstStyle/>
            <a:p>
              <a:r>
                <a:rPr lang="en-GB" dirty="0" smtClean="0"/>
                <a:t>B2</a:t>
              </a:r>
              <a:endParaRPr lang="en-GB" dirty="0"/>
            </a:p>
          </p:txBody>
        </p:sp>
        <p:sp>
          <p:nvSpPr>
            <p:cNvPr id="3096" name="TextBox 3095"/>
            <p:cNvSpPr txBox="1"/>
            <p:nvPr/>
          </p:nvSpPr>
          <p:spPr>
            <a:xfrm>
              <a:off x="4515025" y="1966774"/>
              <a:ext cx="526356" cy="369332"/>
            </a:xfrm>
            <a:prstGeom prst="rect">
              <a:avLst/>
            </a:prstGeom>
            <a:noFill/>
          </p:spPr>
          <p:txBody>
            <a:bodyPr wrap="square" rtlCol="0">
              <a:spAutoFit/>
            </a:bodyPr>
            <a:lstStyle/>
            <a:p>
              <a:r>
                <a:rPr lang="en-GB" dirty="0" smtClean="0"/>
                <a:t>B3</a:t>
              </a:r>
              <a:endParaRPr lang="en-GB" dirty="0"/>
            </a:p>
          </p:txBody>
        </p:sp>
      </p:grpSp>
      <p:grpSp>
        <p:nvGrpSpPr>
          <p:cNvPr id="3099" name="Group 3098"/>
          <p:cNvGrpSpPr/>
          <p:nvPr/>
        </p:nvGrpSpPr>
        <p:grpSpPr>
          <a:xfrm>
            <a:off x="3198831" y="4047765"/>
            <a:ext cx="2635914" cy="2377348"/>
            <a:chOff x="3198831" y="4047765"/>
            <a:chExt cx="2635914" cy="2377348"/>
          </a:xfrm>
        </p:grpSpPr>
        <p:grpSp>
          <p:nvGrpSpPr>
            <p:cNvPr id="3091" name="Group 3090"/>
            <p:cNvGrpSpPr/>
            <p:nvPr/>
          </p:nvGrpSpPr>
          <p:grpSpPr>
            <a:xfrm>
              <a:off x="3198831" y="4047765"/>
              <a:ext cx="2202590" cy="2377348"/>
              <a:chOff x="3089491" y="3528012"/>
              <a:chExt cx="2202590" cy="2377348"/>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959" y="3968753"/>
                <a:ext cx="8112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72001" y="3960207"/>
                <a:ext cx="72008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80" name="Straight Connector 3079"/>
              <p:cNvCxnSpPr/>
              <p:nvPr/>
            </p:nvCxnSpPr>
            <p:spPr>
              <a:xfrm>
                <a:off x="4462736" y="3528012"/>
                <a:ext cx="0" cy="2016224"/>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3082" name="Rectangle 3081"/>
              <p:cNvSpPr/>
              <p:nvPr/>
            </p:nvSpPr>
            <p:spPr>
              <a:xfrm>
                <a:off x="4103948" y="5566806"/>
                <a:ext cx="716735" cy="338554"/>
              </a:xfrm>
              <a:prstGeom prst="rect">
                <a:avLst/>
              </a:prstGeom>
            </p:spPr>
            <p:txBody>
              <a:bodyPr wrap="none">
                <a:spAutoFit/>
              </a:bodyPr>
              <a:lstStyle/>
              <a:p>
                <a:r>
                  <a:rPr lang="en-GB" sz="1600" dirty="0" smtClean="0"/>
                  <a:t>mirror</a:t>
                </a:r>
                <a:endParaRPr lang="en-GB" sz="1600" dirty="0"/>
              </a:p>
            </p:txBody>
          </p:sp>
          <p:pic>
            <p:nvPicPr>
              <p:cNvPr id="3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491" y="3960207"/>
                <a:ext cx="5365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226" y="3550593"/>
                <a:ext cx="5969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4116" y="4771177"/>
                <a:ext cx="683680" cy="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9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4520" y="4468356"/>
              <a:ext cx="530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9026" y="4047765"/>
              <a:ext cx="658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5341" y="5279571"/>
              <a:ext cx="5730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00" name="Rectangle 3099"/>
          <p:cNvSpPr/>
          <p:nvPr/>
        </p:nvSpPr>
        <p:spPr>
          <a:xfrm>
            <a:off x="273899" y="4207788"/>
            <a:ext cx="2101857" cy="369332"/>
          </a:xfrm>
          <a:prstGeom prst="rect">
            <a:avLst/>
          </a:prstGeom>
        </p:spPr>
        <p:txBody>
          <a:bodyPr wrap="none">
            <a:spAutoFit/>
          </a:bodyPr>
          <a:lstStyle/>
          <a:p>
            <a:r>
              <a:rPr lang="pt-BR" dirty="0" smtClean="0"/>
              <a:t>A1 A2 A3  - B3 B2 B1</a:t>
            </a:r>
            <a:endParaRPr lang="pt-BR" dirty="0"/>
          </a:p>
        </p:txBody>
      </p:sp>
      <p:grpSp>
        <p:nvGrpSpPr>
          <p:cNvPr id="3124" name="Group 3123"/>
          <p:cNvGrpSpPr/>
          <p:nvPr/>
        </p:nvGrpSpPr>
        <p:grpSpPr>
          <a:xfrm>
            <a:off x="467544" y="4541478"/>
            <a:ext cx="1656184" cy="758241"/>
            <a:chOff x="467544" y="4541478"/>
            <a:chExt cx="1656184" cy="758241"/>
          </a:xfrm>
        </p:grpSpPr>
        <p:cxnSp>
          <p:nvCxnSpPr>
            <p:cNvPr id="3102" name="Straight Connector 3101"/>
            <p:cNvCxnSpPr/>
            <p:nvPr/>
          </p:nvCxnSpPr>
          <p:spPr>
            <a:xfrm>
              <a:off x="1151620" y="4564059"/>
              <a:ext cx="0" cy="3300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4" name="Straight Connector 3103"/>
            <p:cNvCxnSpPr/>
            <p:nvPr/>
          </p:nvCxnSpPr>
          <p:spPr>
            <a:xfrm>
              <a:off x="1151620" y="4894112"/>
              <a:ext cx="4320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8" name="Straight Connector 3107"/>
            <p:cNvCxnSpPr/>
            <p:nvPr/>
          </p:nvCxnSpPr>
          <p:spPr>
            <a:xfrm>
              <a:off x="827584" y="4541478"/>
              <a:ext cx="0" cy="51439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0" name="Straight Connector 3109"/>
            <p:cNvCxnSpPr/>
            <p:nvPr/>
          </p:nvCxnSpPr>
          <p:spPr>
            <a:xfrm>
              <a:off x="827584" y="5055877"/>
              <a:ext cx="10081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4" name="Straight Arrow Connector 3113"/>
            <p:cNvCxnSpPr/>
            <p:nvPr/>
          </p:nvCxnSpPr>
          <p:spPr>
            <a:xfrm flipV="1">
              <a:off x="1583668" y="4541478"/>
              <a:ext cx="0" cy="35263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6" name="Straight Arrow Connector 3115"/>
            <p:cNvCxnSpPr/>
            <p:nvPr/>
          </p:nvCxnSpPr>
          <p:spPr>
            <a:xfrm flipV="1">
              <a:off x="1835696" y="4541478"/>
              <a:ext cx="0" cy="51439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18" name="Straight Connector 3117"/>
            <p:cNvCxnSpPr/>
            <p:nvPr/>
          </p:nvCxnSpPr>
          <p:spPr>
            <a:xfrm>
              <a:off x="467544" y="4541478"/>
              <a:ext cx="0" cy="7494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0" name="Straight Connector 3119"/>
            <p:cNvCxnSpPr/>
            <p:nvPr/>
          </p:nvCxnSpPr>
          <p:spPr>
            <a:xfrm flipV="1">
              <a:off x="467544" y="5279571"/>
              <a:ext cx="1656184" cy="2014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2" name="Straight Arrow Connector 3121"/>
            <p:cNvCxnSpPr/>
            <p:nvPr/>
          </p:nvCxnSpPr>
          <p:spPr>
            <a:xfrm flipV="1">
              <a:off x="2123728" y="4541478"/>
              <a:ext cx="0" cy="73809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903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548680"/>
            <a:ext cx="2592288" cy="4185761"/>
          </a:xfrm>
          <a:prstGeom prst="rect">
            <a:avLst/>
          </a:prstGeom>
          <a:noFill/>
        </p:spPr>
        <p:txBody>
          <a:bodyPr wrap="square" rtlCol="0">
            <a:spAutoFit/>
          </a:bodyPr>
          <a:lstStyle/>
          <a:p>
            <a:r>
              <a:rPr lang="en-GB" dirty="0" smtClean="0"/>
              <a:t>Retrograde symmetry:</a:t>
            </a:r>
          </a:p>
          <a:p>
            <a:endParaRPr lang="en-GB" dirty="0"/>
          </a:p>
          <a:p>
            <a:r>
              <a:rPr lang="en-GB" dirty="0" smtClean="0"/>
              <a:t>A1A2A3-B3B2B1</a:t>
            </a:r>
          </a:p>
          <a:p>
            <a:endParaRPr lang="en-GB" dirty="0"/>
          </a:p>
          <a:p>
            <a:endParaRPr lang="en-GB" dirty="0" smtClean="0"/>
          </a:p>
          <a:p>
            <a:r>
              <a:rPr lang="en-GB" dirty="0" smtClean="0"/>
              <a:t>1.  [0]  -&gt; Ai[0]Bi</a:t>
            </a:r>
          </a:p>
          <a:p>
            <a:r>
              <a:rPr lang="en-GB" dirty="0" smtClean="0"/>
              <a:t>2.  [0] -&gt; </a:t>
            </a:r>
            <a:r>
              <a:rPr lang="el-GR" dirty="0" smtClean="0"/>
              <a:t>ε</a:t>
            </a:r>
            <a:endParaRPr lang="en-GB" dirty="0" smtClean="0"/>
          </a:p>
          <a:p>
            <a:endParaRPr lang="en-GB" dirty="0" smtClean="0"/>
          </a:p>
          <a:p>
            <a:endParaRPr lang="en-GB" dirty="0"/>
          </a:p>
          <a:p>
            <a:r>
              <a:rPr lang="en-GB" sz="1400" dirty="0" smtClean="0"/>
              <a:t>(where [0] is a non-terminal)</a:t>
            </a:r>
          </a:p>
          <a:p>
            <a:endParaRPr lang="en-GB" dirty="0"/>
          </a:p>
          <a:p>
            <a:r>
              <a:rPr lang="en-GB" dirty="0" smtClean="0"/>
              <a:t>Context free grammar</a:t>
            </a:r>
            <a:endParaRPr lang="en-GB" dirty="0"/>
          </a:p>
          <a:p>
            <a:endParaRPr lang="en-GB" dirty="0" smtClean="0"/>
          </a:p>
          <a:p>
            <a:endParaRPr lang="en-GB" dirty="0"/>
          </a:p>
          <a:p>
            <a:endParaRPr lang="en-GB" dirty="0"/>
          </a:p>
        </p:txBody>
      </p:sp>
      <p:sp>
        <p:nvSpPr>
          <p:cNvPr id="5" name="TextBox 4"/>
          <p:cNvSpPr txBox="1"/>
          <p:nvPr/>
        </p:nvSpPr>
        <p:spPr>
          <a:xfrm>
            <a:off x="3779912" y="574804"/>
            <a:ext cx="5472608" cy="3785652"/>
          </a:xfrm>
          <a:prstGeom prst="rect">
            <a:avLst/>
          </a:prstGeom>
          <a:noFill/>
        </p:spPr>
        <p:txBody>
          <a:bodyPr wrap="square" rtlCol="0">
            <a:spAutoFit/>
          </a:bodyPr>
          <a:lstStyle/>
          <a:p>
            <a:r>
              <a:rPr lang="en-GB" dirty="0" smtClean="0"/>
              <a:t>Inverse symmetry:</a:t>
            </a:r>
          </a:p>
          <a:p>
            <a:endParaRPr lang="en-GB" dirty="0"/>
          </a:p>
          <a:p>
            <a:r>
              <a:rPr lang="en-GB" dirty="0" smtClean="0"/>
              <a:t>A1A2A3-B1B2B3</a:t>
            </a:r>
          </a:p>
          <a:p>
            <a:endParaRPr lang="en-GB" dirty="0"/>
          </a:p>
          <a:p>
            <a:r>
              <a:rPr lang="it-IT" dirty="0" smtClean="0"/>
              <a:t>1.   S-&gt; Ai S] Ti </a:t>
            </a:r>
          </a:p>
          <a:p>
            <a:r>
              <a:rPr lang="it-IT" dirty="0" smtClean="0"/>
              <a:t>2.   S-&gt; ε</a:t>
            </a:r>
          </a:p>
          <a:p>
            <a:r>
              <a:rPr lang="it-IT" dirty="0" smtClean="0"/>
              <a:t>3.   Ai </a:t>
            </a:r>
            <a:r>
              <a:rPr lang="it-IT" dirty="0" err="1" smtClean="0"/>
              <a:t>Tj</a:t>
            </a:r>
            <a:r>
              <a:rPr lang="it-IT" dirty="0" smtClean="0"/>
              <a:t> -&gt; Ai </a:t>
            </a:r>
            <a:r>
              <a:rPr lang="it-IT" dirty="0" err="1" smtClean="0"/>
              <a:t>Bj</a:t>
            </a:r>
            <a:endParaRPr lang="it-IT" dirty="0" smtClean="0"/>
          </a:p>
          <a:p>
            <a:r>
              <a:rPr lang="it-IT" dirty="0" smtClean="0"/>
              <a:t>4.   </a:t>
            </a:r>
            <a:r>
              <a:rPr lang="it-IT" dirty="0" err="1" smtClean="0"/>
              <a:t>Bj</a:t>
            </a:r>
            <a:r>
              <a:rPr lang="it-IT" dirty="0" smtClean="0"/>
              <a:t> Ti  -&gt; Ti </a:t>
            </a:r>
            <a:r>
              <a:rPr lang="it-IT" dirty="0" err="1" smtClean="0"/>
              <a:t>Bj</a:t>
            </a:r>
            <a:endParaRPr lang="it-IT" dirty="0" smtClean="0"/>
          </a:p>
          <a:p>
            <a:endParaRPr lang="it-IT" dirty="0"/>
          </a:p>
          <a:p>
            <a:r>
              <a:rPr lang="it-IT" sz="1400" dirty="0" smtClean="0"/>
              <a:t>(</a:t>
            </a:r>
            <a:r>
              <a:rPr lang="it-IT" sz="1400" dirty="0" err="1" smtClean="0"/>
              <a:t>where</a:t>
            </a:r>
            <a:r>
              <a:rPr lang="it-IT" sz="1400" dirty="0" smtClean="0"/>
              <a:t> Ti and S are non-</a:t>
            </a:r>
            <a:r>
              <a:rPr lang="it-IT" sz="1400" dirty="0" err="1" smtClean="0"/>
              <a:t>terminals</a:t>
            </a:r>
            <a:r>
              <a:rPr lang="it-IT" sz="1400" dirty="0" smtClean="0"/>
              <a:t>)</a:t>
            </a:r>
          </a:p>
          <a:p>
            <a:endParaRPr lang="it-IT" sz="1400" dirty="0"/>
          </a:p>
          <a:p>
            <a:r>
              <a:rPr lang="it-IT" dirty="0" err="1" smtClean="0"/>
              <a:t>Context</a:t>
            </a:r>
            <a:r>
              <a:rPr lang="it-IT" dirty="0" smtClean="0"/>
              <a:t>-sensitive </a:t>
            </a:r>
            <a:r>
              <a:rPr lang="it-IT" dirty="0" err="1" smtClean="0"/>
              <a:t>grammar</a:t>
            </a:r>
            <a:endParaRPr lang="it-IT" dirty="0" smtClean="0"/>
          </a:p>
          <a:p>
            <a:endParaRPr lang="it-IT" sz="1400" dirty="0" smtClean="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37112"/>
            <a:ext cx="21431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94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116013" y="188913"/>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en-US" sz="2400">
                <a:cs typeface="Arial" charset="0"/>
              </a:rPr>
              <a:t>Kuhn and Dienes 2005</a:t>
            </a:r>
          </a:p>
        </p:txBody>
      </p:sp>
      <p:sp>
        <p:nvSpPr>
          <p:cNvPr id="41987" name="Rectangle 3"/>
          <p:cNvSpPr>
            <a:spLocks noChangeArrowheads="1"/>
          </p:cNvSpPr>
          <p:nvPr/>
        </p:nvSpPr>
        <p:spPr bwMode="auto">
          <a:xfrm>
            <a:off x="1692275" y="1844675"/>
            <a:ext cx="5599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2400" b="1">
                <a:latin typeface="Arial" charset="0"/>
                <a:cs typeface="Arial" charset="0"/>
              </a:rPr>
              <a:t>Grammatical Tune showing inversion</a:t>
            </a:r>
            <a:endParaRPr lang="en-GB" sz="2400" b="1">
              <a:latin typeface="Arial" charset="0"/>
              <a:cs typeface="Arial" charset="0"/>
            </a:endParaRP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8" y="2546350"/>
            <a:ext cx="49355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ChangeArrowheads="1"/>
          </p:cNvSpPr>
          <p:nvPr/>
        </p:nvSpPr>
        <p:spPr bwMode="auto">
          <a:xfrm>
            <a:off x="2133600" y="3733800"/>
            <a:ext cx="4668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2400">
                <a:solidFill>
                  <a:srgbClr val="FFE923"/>
                </a:solidFill>
                <a:cs typeface="Arial" charset="0"/>
              </a:rPr>
              <a:t> </a:t>
            </a:r>
            <a:r>
              <a:rPr lang="en-US" altLang="en-US" sz="2400">
                <a:cs typeface="Arial" charset="0"/>
              </a:rPr>
              <a:t>Contour         -3 +6 +1         +3 -6 -1</a:t>
            </a:r>
            <a:endParaRPr lang="en-GB" sz="2400">
              <a:cs typeface="Arial" charset="0"/>
            </a:endParaRPr>
          </a:p>
        </p:txBody>
      </p:sp>
      <p:sp>
        <p:nvSpPr>
          <p:cNvPr id="41990" name="Line 6"/>
          <p:cNvSpPr>
            <a:spLocks noChangeShapeType="1"/>
          </p:cNvSpPr>
          <p:nvPr/>
        </p:nvSpPr>
        <p:spPr bwMode="auto">
          <a:xfrm>
            <a:off x="4114800" y="42672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41991" name="Group 7"/>
          <p:cNvGrpSpPr>
            <a:grpSpLocks/>
          </p:cNvGrpSpPr>
          <p:nvPr/>
        </p:nvGrpSpPr>
        <p:grpSpPr bwMode="auto">
          <a:xfrm>
            <a:off x="4114800" y="4038600"/>
            <a:ext cx="2438400" cy="609600"/>
            <a:chOff x="2592" y="2544"/>
            <a:chExt cx="1536" cy="384"/>
          </a:xfrm>
        </p:grpSpPr>
        <p:sp>
          <p:nvSpPr>
            <p:cNvPr id="41993" name="Line 8"/>
            <p:cNvSpPr>
              <a:spLocks noChangeShapeType="1"/>
            </p:cNvSpPr>
            <p:nvPr/>
          </p:nvSpPr>
          <p:spPr bwMode="auto">
            <a:xfrm>
              <a:off x="2592"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4" name="Line 9"/>
            <p:cNvSpPr>
              <a:spLocks noChangeShapeType="1"/>
            </p:cNvSpPr>
            <p:nvPr/>
          </p:nvSpPr>
          <p:spPr bwMode="auto">
            <a:xfrm>
              <a:off x="3744" y="25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5" name="Line 10"/>
            <p:cNvSpPr>
              <a:spLocks noChangeShapeType="1"/>
            </p:cNvSpPr>
            <p:nvPr/>
          </p:nvSpPr>
          <p:spPr bwMode="auto">
            <a:xfrm>
              <a:off x="2832" y="254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6" name="Line 11"/>
            <p:cNvSpPr>
              <a:spLocks noChangeShapeType="1"/>
            </p:cNvSpPr>
            <p:nvPr/>
          </p:nvSpPr>
          <p:spPr bwMode="auto">
            <a:xfrm>
              <a:off x="3936" y="2544"/>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7" name="Line 12"/>
            <p:cNvSpPr>
              <a:spLocks noChangeShapeType="1"/>
            </p:cNvSpPr>
            <p:nvPr/>
          </p:nvSpPr>
          <p:spPr bwMode="auto">
            <a:xfrm>
              <a:off x="2832" y="2784"/>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8" name="Line 13"/>
            <p:cNvSpPr>
              <a:spLocks noChangeShapeType="1"/>
            </p:cNvSpPr>
            <p:nvPr/>
          </p:nvSpPr>
          <p:spPr bwMode="auto">
            <a:xfrm>
              <a:off x="3072" y="254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999" name="Line 14"/>
            <p:cNvSpPr>
              <a:spLocks noChangeShapeType="1"/>
            </p:cNvSpPr>
            <p:nvPr/>
          </p:nvSpPr>
          <p:spPr bwMode="auto">
            <a:xfrm>
              <a:off x="4128" y="2544"/>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1992" name="Line 15"/>
          <p:cNvSpPr>
            <a:spLocks noChangeShapeType="1"/>
          </p:cNvSpPr>
          <p:nvPr/>
        </p:nvSpPr>
        <p:spPr bwMode="auto">
          <a:xfrm>
            <a:off x="4876800" y="46482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06814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GB" sz="1800" dirty="0" smtClean="0"/>
              <a:t>Kuhn &amp; </a:t>
            </a:r>
            <a:r>
              <a:rPr lang="en-GB" sz="1800" dirty="0" err="1" smtClean="0"/>
              <a:t>Dienes</a:t>
            </a:r>
            <a:r>
              <a:rPr lang="en-GB" sz="1800" dirty="0" smtClean="0"/>
              <a:t> 2005</a:t>
            </a:r>
          </a:p>
        </p:txBody>
      </p:sp>
      <p:graphicFrame>
        <p:nvGraphicFramePr>
          <p:cNvPr id="6146" name="Object 3"/>
          <p:cNvGraphicFramePr>
            <a:graphicFrameLocks noChangeAspect="1"/>
          </p:cNvGraphicFramePr>
          <p:nvPr/>
        </p:nvGraphicFramePr>
        <p:xfrm>
          <a:off x="539750" y="2133600"/>
          <a:ext cx="5262563" cy="4017963"/>
        </p:xfrm>
        <a:graphic>
          <a:graphicData uri="http://schemas.openxmlformats.org/presentationml/2006/ole">
            <mc:AlternateContent xmlns:mc="http://schemas.openxmlformats.org/markup-compatibility/2006">
              <mc:Choice xmlns:v="urn:schemas-microsoft-com:vml" Requires="v">
                <p:oleObj spid="_x0000_s9226" name="Chart" r:id="rId3" imgW="3743554" imgH="2857805" progId="Excel.Chart.8">
                  <p:embed/>
                </p:oleObj>
              </mc:Choice>
              <mc:Fallback>
                <p:oleObj name="Chart" r:id="rId3" imgW="3743554" imgH="285780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133600"/>
                        <a:ext cx="5262563" cy="401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6156325" y="2852738"/>
          <a:ext cx="2767013" cy="3181350"/>
        </p:xfrm>
        <a:graphic>
          <a:graphicData uri="http://schemas.openxmlformats.org/presentationml/2006/ole">
            <mc:AlternateContent xmlns:mc="http://schemas.openxmlformats.org/markup-compatibility/2006">
              <mc:Choice xmlns:v="urn:schemas-microsoft-com:vml" Requires="v">
                <p:oleObj spid="_x0000_s9227" name="Chart" r:id="rId5" imgW="2419807" imgH="2781605" progId="Excel.Chart.8">
                  <p:embed/>
                </p:oleObj>
              </mc:Choice>
              <mc:Fallback>
                <p:oleObj name="Chart" r:id="rId5" imgW="2419807" imgH="2781605"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2852738"/>
                        <a:ext cx="2767013"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Text Box 5"/>
          <p:cNvSpPr txBox="1">
            <a:spLocks noChangeArrowheads="1"/>
          </p:cNvSpPr>
          <p:nvPr/>
        </p:nvSpPr>
        <p:spPr bwMode="auto">
          <a:xfrm>
            <a:off x="1187450" y="1557338"/>
            <a:ext cx="2179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Times New Roman" pitchFamily="18" charset="0"/>
              </a:defRPr>
            </a:lvl1pPr>
            <a:lvl2pPr marL="742950" indent="-285750" eaLnBrk="0" hangingPunct="0">
              <a:defRPr sz="2800">
                <a:solidFill>
                  <a:srgbClr val="FFFF00"/>
                </a:solidFill>
                <a:latin typeface="Times New Roman" pitchFamily="18" charset="0"/>
              </a:defRPr>
            </a:lvl2pPr>
            <a:lvl3pPr marL="1143000" indent="-228600" eaLnBrk="0" hangingPunct="0">
              <a:defRPr sz="2800">
                <a:solidFill>
                  <a:srgbClr val="FFFF00"/>
                </a:solidFill>
                <a:latin typeface="Times New Roman" pitchFamily="18" charset="0"/>
              </a:defRPr>
            </a:lvl3pPr>
            <a:lvl4pPr marL="1600200" indent="-228600" eaLnBrk="0" hangingPunct="0">
              <a:defRPr sz="2800">
                <a:solidFill>
                  <a:srgbClr val="FFFF00"/>
                </a:solidFill>
                <a:latin typeface="Times New Roman" pitchFamily="18" charset="0"/>
              </a:defRPr>
            </a:lvl4pPr>
            <a:lvl5pPr marL="2057400" indent="-228600" eaLnBrk="0" hangingPunct="0">
              <a:defRPr sz="2800">
                <a:solidFill>
                  <a:srgbClr val="FFFF00"/>
                </a:solidFill>
                <a:latin typeface="Times New Roman" pitchFamily="18" charset="0"/>
              </a:defRPr>
            </a:lvl5pPr>
            <a:lvl6pPr marL="2514600" indent="-228600" eaLnBrk="0" fontAlgn="base" hangingPunct="0">
              <a:spcBef>
                <a:spcPct val="0"/>
              </a:spcBef>
              <a:spcAft>
                <a:spcPct val="0"/>
              </a:spcAft>
              <a:defRPr sz="2800">
                <a:solidFill>
                  <a:srgbClr val="FFFF00"/>
                </a:solidFill>
                <a:latin typeface="Times New Roman" pitchFamily="18" charset="0"/>
              </a:defRPr>
            </a:lvl6pPr>
            <a:lvl7pPr marL="2971800" indent="-228600" eaLnBrk="0" fontAlgn="base" hangingPunct="0">
              <a:spcBef>
                <a:spcPct val="0"/>
              </a:spcBef>
              <a:spcAft>
                <a:spcPct val="0"/>
              </a:spcAft>
              <a:defRPr sz="2800">
                <a:solidFill>
                  <a:srgbClr val="FFFF00"/>
                </a:solidFill>
                <a:latin typeface="Times New Roman" pitchFamily="18" charset="0"/>
              </a:defRPr>
            </a:lvl7pPr>
            <a:lvl8pPr marL="3429000" indent="-228600" eaLnBrk="0" fontAlgn="base" hangingPunct="0">
              <a:spcBef>
                <a:spcPct val="0"/>
              </a:spcBef>
              <a:spcAft>
                <a:spcPct val="0"/>
              </a:spcAft>
              <a:defRPr sz="2800">
                <a:solidFill>
                  <a:srgbClr val="FFFF00"/>
                </a:solidFill>
                <a:latin typeface="Times New Roman" pitchFamily="18" charset="0"/>
              </a:defRPr>
            </a:lvl8pPr>
            <a:lvl9pPr marL="3886200" indent="-228600" eaLnBrk="0" fontAlgn="base" hangingPunct="0">
              <a:spcBef>
                <a:spcPct val="0"/>
              </a:spcBef>
              <a:spcAft>
                <a:spcPct val="0"/>
              </a:spcAft>
              <a:defRPr sz="2800">
                <a:solidFill>
                  <a:srgbClr val="FFFF00"/>
                </a:solidFill>
                <a:latin typeface="Times New Roman" pitchFamily="18" charset="0"/>
              </a:defRPr>
            </a:lvl9pPr>
          </a:lstStyle>
          <a:p>
            <a:r>
              <a:rPr lang="en-GB" sz="2400" b="1" dirty="0">
                <a:solidFill>
                  <a:schemeClr val="tx1"/>
                </a:solidFill>
                <a:latin typeface="Arial" charset="0"/>
                <a:cs typeface="Arial" charset="0"/>
              </a:rPr>
              <a:t>Liking ratings</a:t>
            </a:r>
          </a:p>
        </p:txBody>
      </p:sp>
      <p:sp>
        <p:nvSpPr>
          <p:cNvPr id="6150" name="Text Box 6"/>
          <p:cNvSpPr txBox="1">
            <a:spLocks noChangeArrowheads="1"/>
          </p:cNvSpPr>
          <p:nvPr/>
        </p:nvSpPr>
        <p:spPr bwMode="auto">
          <a:xfrm>
            <a:off x="6026150" y="2492375"/>
            <a:ext cx="311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00"/>
                </a:solidFill>
                <a:latin typeface="Times New Roman" pitchFamily="18" charset="0"/>
              </a:defRPr>
            </a:lvl1pPr>
            <a:lvl2pPr marL="742950" indent="-285750" eaLnBrk="0" hangingPunct="0">
              <a:defRPr sz="2800">
                <a:solidFill>
                  <a:srgbClr val="FFFF00"/>
                </a:solidFill>
                <a:latin typeface="Times New Roman" pitchFamily="18" charset="0"/>
              </a:defRPr>
            </a:lvl2pPr>
            <a:lvl3pPr marL="1143000" indent="-228600" eaLnBrk="0" hangingPunct="0">
              <a:defRPr sz="2800">
                <a:solidFill>
                  <a:srgbClr val="FFFF00"/>
                </a:solidFill>
                <a:latin typeface="Times New Roman" pitchFamily="18" charset="0"/>
              </a:defRPr>
            </a:lvl3pPr>
            <a:lvl4pPr marL="1600200" indent="-228600" eaLnBrk="0" hangingPunct="0">
              <a:defRPr sz="2800">
                <a:solidFill>
                  <a:srgbClr val="FFFF00"/>
                </a:solidFill>
                <a:latin typeface="Times New Roman" pitchFamily="18" charset="0"/>
              </a:defRPr>
            </a:lvl4pPr>
            <a:lvl5pPr marL="2057400" indent="-228600" eaLnBrk="0" hangingPunct="0">
              <a:defRPr sz="2800">
                <a:solidFill>
                  <a:srgbClr val="FFFF00"/>
                </a:solidFill>
                <a:latin typeface="Times New Roman" pitchFamily="18" charset="0"/>
              </a:defRPr>
            </a:lvl5pPr>
            <a:lvl6pPr marL="2514600" indent="-228600" eaLnBrk="0" fontAlgn="base" hangingPunct="0">
              <a:spcBef>
                <a:spcPct val="0"/>
              </a:spcBef>
              <a:spcAft>
                <a:spcPct val="0"/>
              </a:spcAft>
              <a:defRPr sz="2800">
                <a:solidFill>
                  <a:srgbClr val="FFFF00"/>
                </a:solidFill>
                <a:latin typeface="Times New Roman" pitchFamily="18" charset="0"/>
              </a:defRPr>
            </a:lvl6pPr>
            <a:lvl7pPr marL="2971800" indent="-228600" eaLnBrk="0" fontAlgn="base" hangingPunct="0">
              <a:spcBef>
                <a:spcPct val="0"/>
              </a:spcBef>
              <a:spcAft>
                <a:spcPct val="0"/>
              </a:spcAft>
              <a:defRPr sz="2800">
                <a:solidFill>
                  <a:srgbClr val="FFFF00"/>
                </a:solidFill>
                <a:latin typeface="Times New Roman" pitchFamily="18" charset="0"/>
              </a:defRPr>
            </a:lvl7pPr>
            <a:lvl8pPr marL="3429000" indent="-228600" eaLnBrk="0" fontAlgn="base" hangingPunct="0">
              <a:spcBef>
                <a:spcPct val="0"/>
              </a:spcBef>
              <a:spcAft>
                <a:spcPct val="0"/>
              </a:spcAft>
              <a:defRPr sz="2800">
                <a:solidFill>
                  <a:srgbClr val="FFFF00"/>
                </a:solidFill>
                <a:latin typeface="Times New Roman" pitchFamily="18" charset="0"/>
              </a:defRPr>
            </a:lvl8pPr>
            <a:lvl9pPr marL="3886200" indent="-228600" eaLnBrk="0" fontAlgn="base" hangingPunct="0">
              <a:spcBef>
                <a:spcPct val="0"/>
              </a:spcBef>
              <a:spcAft>
                <a:spcPct val="0"/>
              </a:spcAft>
              <a:defRPr sz="2800">
                <a:solidFill>
                  <a:srgbClr val="FFFF00"/>
                </a:solidFill>
                <a:latin typeface="Times New Roman" pitchFamily="18" charset="0"/>
              </a:defRPr>
            </a:lvl9pPr>
          </a:lstStyle>
          <a:p>
            <a:r>
              <a:rPr lang="en-GB" sz="1800" b="1" dirty="0">
                <a:solidFill>
                  <a:schemeClr val="tx1"/>
                </a:solidFill>
                <a:latin typeface="Arial" charset="0"/>
                <a:cs typeface="Arial" charset="0"/>
              </a:rPr>
              <a:t>Classification performance</a:t>
            </a:r>
          </a:p>
        </p:txBody>
      </p:sp>
      <p:sp>
        <p:nvSpPr>
          <p:cNvPr id="6151" name="Rectangle 7"/>
          <p:cNvSpPr>
            <a:spLocks noChangeArrowheads="1"/>
          </p:cNvSpPr>
          <p:nvPr/>
        </p:nvSpPr>
        <p:spPr bwMode="auto">
          <a:xfrm>
            <a:off x="4648200" y="5334000"/>
            <a:ext cx="449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GB" sz="2000">
              <a:solidFill>
                <a:schemeClr val="tx2"/>
              </a:solidFill>
              <a:latin typeface="Arial" charset="0"/>
              <a:cs typeface="Arial" charset="0"/>
            </a:endParaRPr>
          </a:p>
        </p:txBody>
      </p:sp>
    </p:spTree>
    <p:extLst>
      <p:ext uri="{BB962C8B-B14F-4D97-AF65-F5344CB8AC3E}">
        <p14:creationId xmlns:p14="http://schemas.microsoft.com/office/powerpoint/2010/main" val="280648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3240360" cy="369332"/>
          </a:xfrm>
          <a:prstGeom prst="rect">
            <a:avLst/>
          </a:prstGeom>
          <a:noFill/>
        </p:spPr>
        <p:txBody>
          <a:bodyPr wrap="square" rtlCol="0">
            <a:spAutoFit/>
          </a:bodyPr>
          <a:lstStyle/>
          <a:p>
            <a:r>
              <a:rPr lang="en-GB" dirty="0" smtClean="0"/>
              <a:t>Kuhn and </a:t>
            </a:r>
            <a:r>
              <a:rPr lang="en-GB" dirty="0" err="1" smtClean="0"/>
              <a:t>Dienes</a:t>
            </a:r>
            <a:r>
              <a:rPr lang="en-GB" dirty="0" smtClean="0"/>
              <a:t> 2008</a:t>
            </a:r>
            <a:endParaRPr lang="en-GB" dirty="0"/>
          </a:p>
        </p:txBody>
      </p:sp>
      <p:sp>
        <p:nvSpPr>
          <p:cNvPr id="3" name="TextBox 2"/>
          <p:cNvSpPr txBox="1"/>
          <p:nvPr/>
        </p:nvSpPr>
        <p:spPr>
          <a:xfrm>
            <a:off x="755576" y="4653136"/>
            <a:ext cx="7501682" cy="1477328"/>
          </a:xfrm>
          <a:prstGeom prst="rect">
            <a:avLst/>
          </a:prstGeom>
          <a:noFill/>
        </p:spPr>
        <p:txBody>
          <a:bodyPr wrap="square" rtlCol="0">
            <a:spAutoFit/>
          </a:bodyPr>
          <a:lstStyle/>
          <a:p>
            <a:r>
              <a:rPr lang="en-GB" dirty="0" smtClean="0"/>
              <a:t>SRN learns fixed length long distance associations.</a:t>
            </a:r>
          </a:p>
          <a:p>
            <a:endParaRPr lang="en-GB" dirty="0"/>
          </a:p>
          <a:p>
            <a:r>
              <a:rPr lang="en-GB" dirty="0" smtClean="0"/>
              <a:t>Have either subjects or SRN learnt a symmetry?</a:t>
            </a:r>
          </a:p>
          <a:p>
            <a:endParaRPr lang="en-GB" dirty="0"/>
          </a:p>
          <a:p>
            <a:r>
              <a:rPr lang="en-GB" dirty="0" smtClean="0"/>
              <a:t>Need to show generalisation to new lengths.</a:t>
            </a:r>
            <a:endParaRPr lang="en-GB"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64" y="1268760"/>
            <a:ext cx="5402263"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59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On-screen Show (4:3)</PresentationFormat>
  <Paragraphs>119</Paragraphs>
  <Slides>15</Slides>
  <Notes>2</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Kuhn &amp; Dienes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Sussex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Zoltan Dienes</dc:creator>
  <cp:lastModifiedBy>Zoltan Dienes</cp:lastModifiedBy>
  <cp:revision>19</cp:revision>
  <dcterms:created xsi:type="dcterms:W3CDTF">2013-02-13T12:47:41Z</dcterms:created>
  <dcterms:modified xsi:type="dcterms:W3CDTF">2013-02-13T16:10:59Z</dcterms:modified>
</cp:coreProperties>
</file>